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6"/>
  </p:notesMasterIdLst>
  <p:sldIdLst>
    <p:sldId id="256" r:id="rId2"/>
    <p:sldId id="257" r:id="rId3"/>
    <p:sldId id="260" r:id="rId4"/>
    <p:sldId id="276" r:id="rId5"/>
    <p:sldId id="261" r:id="rId6"/>
    <p:sldId id="263" r:id="rId7"/>
    <p:sldId id="262" r:id="rId8"/>
    <p:sldId id="265" r:id="rId9"/>
    <p:sldId id="258" r:id="rId10"/>
    <p:sldId id="268" r:id="rId11"/>
    <p:sldId id="269" r:id="rId12"/>
    <p:sldId id="267" r:id="rId13"/>
    <p:sldId id="266" r:id="rId14"/>
    <p:sldId id="283" r:id="rId15"/>
    <p:sldId id="259" r:id="rId16"/>
    <p:sldId id="272" r:id="rId17"/>
    <p:sldId id="270" r:id="rId18"/>
    <p:sldId id="271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66FF"/>
    <a:srgbClr val="9900FF"/>
    <a:srgbClr val="330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7" autoAdjust="0"/>
    <p:restoredTop sz="94660"/>
  </p:normalViewPr>
  <p:slideViewPr>
    <p:cSldViewPr>
      <p:cViewPr varScale="1">
        <p:scale>
          <a:sx n="70" d="100"/>
          <a:sy n="70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9D337-A743-4398-BDC9-8A000E7F2E5E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1355B-B817-4F71-B868-E5FA0B8085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8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1355B-B817-4F71-B868-E5FA0B8085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1355B-B817-4F71-B868-E5FA0B8085D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1355B-B817-4F71-B868-E5FA0B8085D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1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2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7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6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1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7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EF8B-C24A-4EA2-98CB-C871D3C5CC46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C46C-F037-4FDB-9331-4575C61C9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student\My%20Documents\farm%20animal%20sounds\cow%20moo.WAV" TargetMode="Externa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student\My%20Documents\farm%20animal%20sounds\chickens%20clucking.WAV" TargetMode="Externa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student\My%20Documents\farm%20animal%20sounds\hen%20clucking.WA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student\My%20Documents\farm%20animal%20sounds\baby%20chicks.WAV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2743200"/>
            <a:ext cx="8915400" cy="1085850"/>
          </a:xfrm>
        </p:spPr>
        <p:txBody>
          <a:bodyPr>
            <a:normAutofit fontScale="90000"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Chiller" pitchFamily="82" charset="0"/>
              </a:rPr>
              <a:t>  BARNYARD   BUDDIES </a:t>
            </a:r>
            <a:endParaRPr lang="en-US" sz="8000" dirty="0">
              <a:solidFill>
                <a:srgbClr val="FFFF00"/>
              </a:solidFill>
              <a:latin typeface="Chiller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715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Chiller" pitchFamily="82" charset="0"/>
              </a:rPr>
              <a:t>By: Arianne Stearns </a:t>
            </a:r>
            <a:endParaRPr lang="en-US" sz="4400" dirty="0">
              <a:solidFill>
                <a:srgbClr val="FFFF00"/>
              </a:solidFill>
              <a:latin typeface="Chille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-12826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/>
              <a:t>What do you call a cow that has just had a calf?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32003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4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49963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De-calf-</a:t>
            </a:r>
            <a:r>
              <a:rPr lang="en-US" sz="11500" dirty="0" err="1" smtClean="0"/>
              <a:t>enated</a:t>
            </a:r>
            <a:r>
              <a:rPr lang="en-US" sz="11500" dirty="0" smtClean="0"/>
              <a:t>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2044500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09" y="381001"/>
            <a:ext cx="4485992" cy="27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3105835"/>
            <a:ext cx="609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Arial Rounded MT Bold" pitchFamily="34" charset="0"/>
              </a:rPr>
              <a:t>What was the bull doing in the pasture with his eyes closed?</a:t>
            </a:r>
          </a:p>
        </p:txBody>
      </p:sp>
    </p:spTree>
    <p:extLst>
      <p:ext uri="{BB962C8B-B14F-4D97-AF65-F5344CB8AC3E}">
        <p14:creationId xmlns:p14="http://schemas.microsoft.com/office/powerpoint/2010/main" val="14626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en-US" sz="11500" dirty="0" smtClean="0"/>
              <a:t>Bull-dozen</a:t>
            </a:r>
            <a:r>
              <a:rPr lang="en-US" sz="10700" dirty="0" smtClean="0"/>
              <a:t>’ !</a:t>
            </a:r>
            <a:endParaRPr lang="en-US" sz="10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18159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w mo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14400" y="457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11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52800" y="0"/>
          <a:ext cx="5791200" cy="6858000"/>
        </p:xfrm>
        <a:graphic>
          <a:graphicData uri="http://schemas.openxmlformats.org/drawingml/2006/table">
            <a:tbl>
              <a:tblPr/>
              <a:tblGrid>
                <a:gridCol w="381000"/>
                <a:gridCol w="391160"/>
                <a:gridCol w="336445"/>
                <a:gridCol w="435715"/>
                <a:gridCol w="386080"/>
                <a:gridCol w="386080"/>
                <a:gridCol w="386080"/>
                <a:gridCol w="386080"/>
                <a:gridCol w="386080"/>
                <a:gridCol w="386080"/>
                <a:gridCol w="386080"/>
                <a:gridCol w="386080"/>
                <a:gridCol w="386080"/>
                <a:gridCol w="386080"/>
                <a:gridCol w="38608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A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B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V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W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P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Y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O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D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K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L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V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S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K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F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F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G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F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Y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B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V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V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P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R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M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N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O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Z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W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V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W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H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A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S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B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V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M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P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D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G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K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D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A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Y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G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W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G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V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M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F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D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Y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W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U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T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D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D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U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D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G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V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T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V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S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C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D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L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F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M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L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K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A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O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I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N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H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U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E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/>
                        <a:t>R</a:t>
                      </a:r>
                      <a:endParaRPr lang="en-US" sz="1800" baseline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L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I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S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F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T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A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M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T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I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B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M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D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E</a:t>
                      </a:r>
                      <a:endParaRPr lang="en-US" sz="1800" baseline="0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914400"/>
          <a:ext cx="2895600" cy="3992440"/>
        </p:xfrm>
        <a:graphic>
          <a:graphicData uri="http://schemas.openxmlformats.org/drawingml/2006/table">
            <a:tbl>
              <a:tblPr/>
              <a:tblGrid>
                <a:gridCol w="1240145"/>
                <a:gridCol w="415310"/>
                <a:gridCol w="1240145"/>
              </a:tblGrid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BEEF</a:t>
                      </a:r>
                    </a:p>
                  </a:txBody>
                  <a:tcPr marL="88348" marR="88348" marT="44174" marB="4417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HEIFER</a:t>
                      </a:r>
                    </a:p>
                  </a:txBody>
                  <a:tcPr marL="88348" marR="88348" marT="44174" marB="4417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BOVINE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HERBIVORE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BULL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HOOVES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CALVES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LEATHER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CATTLE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LIVESTOCK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CUD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MAVERICK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DAIRY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MEAT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4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DOMESTICATED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MOO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4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DRAFT ANIMALS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VEAL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GRAZE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YEARLINGS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Cows Word Search Puzzle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COW WORD LIST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Rabbits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800600"/>
            <a:ext cx="249078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00" y="0"/>
            <a:ext cx="17145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19812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358" y="2921794"/>
            <a:ext cx="2394642" cy="187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0" y="1752600"/>
            <a:ext cx="144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19" y="1713911"/>
            <a:ext cx="10858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58" y="2400300"/>
            <a:ext cx="1219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21879"/>
            <a:ext cx="1691300" cy="173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58" y="1548520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74926"/>
            <a:ext cx="143440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19" y="4818707"/>
            <a:ext cx="12192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2505075" cy="208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7430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27" y="5115490"/>
            <a:ext cx="870310" cy="177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15212"/>
            <a:ext cx="12192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49" y="5843711"/>
            <a:ext cx="1235563" cy="101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62074"/>
            <a:ext cx="1219200" cy="9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53" y="4874962"/>
            <a:ext cx="9048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51" y="5934323"/>
            <a:ext cx="1219200" cy="92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37" y="5934322"/>
            <a:ext cx="8477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37" y="5115491"/>
            <a:ext cx="12192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12192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" y="1362074"/>
            <a:ext cx="1805412" cy="24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62073"/>
            <a:ext cx="1143000" cy="229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657600"/>
            <a:ext cx="1633537" cy="145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3220087"/>
            <a:ext cx="1973514" cy="189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19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7101" y="19050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Dwarf or Miniature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396492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Types of Rabbits </a:t>
            </a: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43341"/>
            <a:ext cx="2514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0055" y="155209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Small-</a:t>
            </a:r>
            <a:r>
              <a:rPr lang="en-US" dirty="0" err="1" smtClean="0"/>
              <a:t>dutch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327283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Medium-English spot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4495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New Zealand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010400" y="4517100"/>
            <a:ext cx="199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Giant-Giant Angora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828801"/>
            <a:ext cx="4343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90" y="3642162"/>
            <a:ext cx="1957057" cy="14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46" y="3642163"/>
            <a:ext cx="1350853" cy="14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4" y="4886432"/>
            <a:ext cx="2286000" cy="154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61" y="5089031"/>
            <a:ext cx="2051443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4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762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Interesting </a:t>
            </a:r>
            <a:r>
              <a:rPr lang="en-US" sz="6000" dirty="0"/>
              <a:t>F</a:t>
            </a:r>
            <a:r>
              <a:rPr lang="en-US" sz="6000" dirty="0" smtClean="0"/>
              <a:t>acts 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0" y="1701909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Rabbits are herbivores and eat carrots, vegetables, tree barks and herbs.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41658"/>
            <a:ext cx="914400" cy="8521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0" y="4800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Rabbits have long sensitive ears, which can turn in any direction and can also help in regulating their temperature.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4413879"/>
            <a:ext cx="1104900" cy="12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8305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/>
              <a:t>A male rabbit is called buck and a female one is called doe</a:t>
            </a:r>
            <a:r>
              <a:rPr lang="en-US" sz="2800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                                                           A </a:t>
            </a:r>
            <a:r>
              <a:rPr lang="en-US" dirty="0"/>
              <a:t>baby rabbit is called kitten or a kit.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14" y="1469512"/>
            <a:ext cx="2438400" cy="18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648200"/>
            <a:ext cx="3048000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3048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A </a:t>
            </a:r>
            <a:r>
              <a:rPr lang="en-US" sz="4000" dirty="0"/>
              <a:t>rabbits line of sight is similar to a fish's, they can see behind them without turning their heads, but they have a 'blind spot' out in front of them.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2895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2438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5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-4527"/>
            <a:ext cx="2439909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2800" y="-25416"/>
            <a:ext cx="1524000" cy="650876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solidFill>
                  <a:schemeClr val="bg1"/>
                </a:solidFill>
              </a:rPr>
              <a:t>Cows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3338"/>
            <a:ext cx="1828800" cy="1600199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4267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894152" cy="39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09" y="1473169"/>
            <a:ext cx="2000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90" y="1263619"/>
            <a:ext cx="20002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90" y="0"/>
            <a:ext cx="195951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wcho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399" y="5961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28800"/>
            <a:ext cx="66675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434566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Part of a Rabbit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198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4438650"/>
            <a:ext cx="2819400" cy="241935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68"/>
            <a:ext cx="22860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22002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5052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0"/>
            <a:ext cx="23622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505200"/>
            <a:ext cx="25050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0"/>
            <a:ext cx="25146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2133600"/>
            <a:ext cx="2590800" cy="13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514600" y="2209800"/>
            <a:ext cx="3613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Sheep dogs 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2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4572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Breeds of sheep dogs 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0" y="1676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latin typeface="Juice ITC" pitchFamily="82" charset="0"/>
              </a:rPr>
              <a:t>Herding Dogs </a:t>
            </a:r>
            <a:endParaRPr lang="en-US" sz="5400" b="1" dirty="0">
              <a:latin typeface="Juice ITC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0" y="1600200"/>
            <a:ext cx="2772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Juice ITC" pitchFamily="82" charset="0"/>
              </a:rPr>
              <a:t>Guardian Dogs</a:t>
            </a:r>
            <a:endParaRPr lang="en-US" sz="4800" b="1" dirty="0">
              <a:latin typeface="Juice ITC" pitchFamily="82" charset="0"/>
            </a:endParaRPr>
          </a:p>
        </p:txBody>
      </p:sp>
      <p:pic>
        <p:nvPicPr>
          <p:cNvPr id="8" name="dogbark4.wav">
            <a:hlinkClick r:id="" action="ppaction://media"/>
          </p:cNvPr>
          <p:cNvPicPr>
            <a:picLocks noRot="1" noChangeAspect="1"/>
          </p:cNvPicPr>
          <p:nvPr>
            <a:wavAudioFile r:embed="rId1" name="dogbark4.wav"/>
          </p:nvPr>
        </p:nvPicPr>
        <p:blipFill>
          <a:blip r:embed="rId3" cstate="print"/>
          <a:stretch>
            <a:fillRect/>
          </a:stretch>
        </p:blipFill>
        <p:spPr>
          <a:xfrm>
            <a:off x="304800" y="6553200"/>
            <a:ext cx="304800" cy="3048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743200"/>
            <a:ext cx="312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tchingGyp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48000"/>
            <a:ext cx="4724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Callout 4"/>
          <p:cNvSpPr/>
          <p:nvPr/>
        </p:nvSpPr>
        <p:spPr>
          <a:xfrm>
            <a:off x="5791200" y="2895600"/>
            <a:ext cx="1295400" cy="917448"/>
          </a:xfrm>
          <a:prstGeom prst="cloudCallout">
            <a:avLst>
              <a:gd name="adj1" fmla="val -61859"/>
              <a:gd name="adj2" fmla="val 116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sheep run!!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533400"/>
            <a:ext cx="457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400" dirty="0" smtClean="0">
                <a:latin typeface="Copperplate Gothic Light" pitchFamily="34" charset="0"/>
              </a:rPr>
              <a:t>manage sheep flocks</a:t>
            </a:r>
          </a:p>
          <a:p>
            <a:pPr>
              <a:buFont typeface="Arial" pitchFamily="34" charset="0"/>
              <a:buChar char="•"/>
            </a:pPr>
            <a:endParaRPr lang="en-US" sz="4400" dirty="0" smtClean="0">
              <a:latin typeface="Copperplate Gothic Ligh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4400" dirty="0" smtClean="0">
                <a:latin typeface="Copperplate Gothic Light" pitchFamily="34" charset="0"/>
              </a:rPr>
              <a:t>Aggressive and Dominant </a:t>
            </a:r>
          </a:p>
          <a:p>
            <a:pPr>
              <a:buFont typeface="Arial" pitchFamily="34" charset="0"/>
              <a:buChar char="•"/>
            </a:pPr>
            <a:endParaRPr lang="en-US" sz="4400" dirty="0" smtClean="0">
              <a:latin typeface="Copperplate Gothic Ligh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4400" dirty="0" smtClean="0">
                <a:latin typeface="Copperplate Gothic Light" pitchFamily="34" charset="0"/>
              </a:rPr>
              <a:t>Quick and Agile</a:t>
            </a:r>
            <a:endParaRPr lang="en-US" sz="4400" dirty="0">
              <a:latin typeface="Copperplate Gothic Light" pitchFamily="34" charset="0"/>
            </a:endParaRPr>
          </a:p>
        </p:txBody>
      </p:sp>
      <p:pic>
        <p:nvPicPr>
          <p:cNvPr id="7" name="nicedog.wav">
            <a:hlinkClick r:id="" action="ppaction://media"/>
          </p:cNvPr>
          <p:cNvPicPr>
            <a:picLocks noRot="1" noChangeAspect="1"/>
          </p:cNvPicPr>
          <p:nvPr>
            <a:wavAudioFile r:embed="rId1" name="nicedog.wav"/>
          </p:nvPr>
        </p:nvPicPr>
        <p:blipFill>
          <a:blip r:embed="rId4" cstate="print"/>
          <a:stretch>
            <a:fillRect/>
          </a:stretch>
        </p:blipFill>
        <p:spPr>
          <a:xfrm>
            <a:off x="76200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6670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GPHeiseiKakugothictaiW9"/>
                <a:ea typeface="HGPHeiseiKakugothictaiW9"/>
                <a:cs typeface="HGPHeiseiKakugothictaiW9"/>
              </a:rPr>
              <a:t>Border</a:t>
            </a:r>
            <a:r>
              <a:rPr lang="en-US" dirty="0" smtClean="0">
                <a:solidFill>
                  <a:schemeClr val="bg1"/>
                </a:solidFill>
                <a:latin typeface="HGPHeiseiKakugothictaiW9"/>
                <a:ea typeface="HGPHeiseiKakugothictaiW9"/>
                <a:cs typeface="HGPHeiseiKakugothictaiW9"/>
              </a:rPr>
              <a:t> </a:t>
            </a:r>
            <a:r>
              <a:rPr lang="en-US" sz="2800" dirty="0" smtClean="0">
                <a:latin typeface="HGPHeiseiKakugothictaiW9"/>
                <a:ea typeface="HGPHeiseiKakugothictaiW9"/>
                <a:cs typeface="HGPHeiseiKakugothictaiW9"/>
              </a:rPr>
              <a:t>Collies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3048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Types of sheep  dogs </a:t>
            </a:r>
            <a:endParaRPr lang="en-US" sz="4800" dirty="0"/>
          </a:p>
        </p:txBody>
      </p:sp>
      <p:pic>
        <p:nvPicPr>
          <p:cNvPr id="6" name="Picture 2" descr="La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67400" y="2895600"/>
            <a:ext cx="28439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French Script MT" pitchFamily="66" charset="0"/>
              </a:rPr>
              <a:t>Great Pyrenees</a:t>
            </a:r>
            <a:endParaRPr lang="en-US" sz="4800" dirty="0"/>
          </a:p>
        </p:txBody>
      </p:sp>
      <p:pic>
        <p:nvPicPr>
          <p:cNvPr id="8" name="Picture 2" descr="GreatPyrene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914400"/>
            <a:ext cx="2133600" cy="18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zebel-06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534561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smtClean="0">
                <a:solidFill>
                  <a:schemeClr val="tx2">
                    <a:lumMod val="50000"/>
                  </a:schemeClr>
                </a:solidFill>
                <a:latin typeface="Mistral" pitchFamily="66" charset="0"/>
              </a:rPr>
              <a:t>Donkeys!</a:t>
            </a:r>
            <a:endParaRPr lang="en-US" sz="8000" dirty="0"/>
          </a:p>
        </p:txBody>
      </p:sp>
      <p:pic>
        <p:nvPicPr>
          <p:cNvPr id="6" name="donkey brays.WAV">
            <a:hlinkClick r:id="" action="ppaction://media"/>
          </p:cNvPr>
          <p:cNvPicPr>
            <a:picLocks noRot="1" noChangeAspect="1"/>
          </p:cNvPicPr>
          <p:nvPr>
            <a:wavAudioFile r:embed="rId1" name="donkey brays.WAV"/>
          </p:nvPr>
        </p:nvPicPr>
        <p:blipFill>
          <a:blip r:embed="rId4" cstate="print"/>
          <a:stretch>
            <a:fillRect/>
          </a:stretch>
        </p:blipFill>
        <p:spPr>
          <a:xfrm>
            <a:off x="3048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S0700_rogertheLlam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725" y="0"/>
            <a:ext cx="689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0717830">
            <a:off x="320379" y="-285247"/>
            <a:ext cx="106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Curlz MT" pitchFamily="82" charset="0"/>
              </a:rPr>
              <a:t>L</a:t>
            </a:r>
            <a:br>
              <a:rPr lang="en-US" sz="3600" b="1" dirty="0" smtClean="0">
                <a:latin typeface="Curlz MT" pitchFamily="82" charset="0"/>
              </a:rPr>
            </a:br>
            <a:r>
              <a:rPr lang="en-US" sz="3600" b="1" dirty="0" smtClean="0">
                <a:latin typeface="Curlz MT" pitchFamily="82" charset="0"/>
              </a:rPr>
              <a:t>l</a:t>
            </a:r>
            <a:br>
              <a:rPr lang="en-US" sz="3600" b="1" dirty="0" smtClean="0">
                <a:latin typeface="Curlz MT" pitchFamily="82" charset="0"/>
              </a:rPr>
            </a:br>
            <a:r>
              <a:rPr lang="en-US" sz="3600" b="1" dirty="0" smtClean="0">
                <a:latin typeface="Curlz MT" pitchFamily="82" charset="0"/>
              </a:rPr>
              <a:t>a</a:t>
            </a:r>
            <a:br>
              <a:rPr lang="en-US" sz="3600" b="1" dirty="0" smtClean="0">
                <a:latin typeface="Curlz MT" pitchFamily="82" charset="0"/>
              </a:rPr>
            </a:br>
            <a:r>
              <a:rPr lang="en-US" sz="3600" b="1" dirty="0" smtClean="0">
                <a:latin typeface="Curlz MT" pitchFamily="82" charset="0"/>
              </a:rPr>
              <a:t>m</a:t>
            </a:r>
            <a:br>
              <a:rPr lang="en-US" sz="3600" b="1" dirty="0" smtClean="0">
                <a:latin typeface="Curlz MT" pitchFamily="82" charset="0"/>
              </a:rPr>
            </a:br>
            <a:r>
              <a:rPr lang="en-US" sz="3600" b="1" dirty="0" smtClean="0">
                <a:latin typeface="Curlz MT" pitchFamily="82" charset="0"/>
              </a:rPr>
              <a:t>a</a:t>
            </a:r>
            <a:br>
              <a:rPr lang="en-US" sz="3600" b="1" dirty="0" smtClean="0">
                <a:latin typeface="Curlz MT" pitchFamily="82" charset="0"/>
              </a:rPr>
            </a:br>
            <a:r>
              <a:rPr lang="en-US" sz="3600" b="1" dirty="0" smtClean="0">
                <a:latin typeface="Curlz MT" pitchFamily="82" charset="0"/>
              </a:rPr>
              <a:t>s!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3164681"/>
            <a:ext cx="2590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Llamas are naturally aggressive towards coyotes and dogs.</a:t>
            </a:r>
          </a:p>
          <a:p>
            <a:r>
              <a:rPr lang="en-US" dirty="0" smtClean="0"/>
              <a:t>They will kick and chase the predator away </a:t>
            </a:r>
          </a:p>
          <a:p>
            <a:r>
              <a:rPr lang="en-US" dirty="0" smtClean="0"/>
              <a:t>They keep themselves between the sheep and the predator no matter what</a:t>
            </a:r>
          </a:p>
          <a:p>
            <a:r>
              <a:rPr lang="en-US" dirty="0" smtClean="0"/>
              <a:t>They have been known to herd the sheep together into one area to keep the safe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4343400"/>
            <a:ext cx="1905000" cy="83099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sz="4800" dirty="0" smtClean="0">
                <a:ln>
                  <a:solidFill>
                    <a:srgbClr val="3308E8"/>
                  </a:solidFill>
                  <a:prstDash val="dash"/>
                </a:ln>
              </a:rPr>
              <a:t>Sheep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5" name="SHEEPBAA.WAV">
            <a:hlinkClick r:id="" action="ppaction://media"/>
          </p:cNvPr>
          <p:cNvPicPr>
            <a:picLocks noRot="1" noChangeAspect="1"/>
          </p:cNvPicPr>
          <p:nvPr>
            <a:wavAudioFile r:embed="rId1" name="SHEEPBAA.WAV"/>
          </p:nvPr>
        </p:nvPicPr>
        <p:blipFill>
          <a:blip r:embed="rId3" cstate="print"/>
          <a:stretch>
            <a:fillRect/>
          </a:stretch>
        </p:blipFill>
        <p:spPr>
          <a:xfrm>
            <a:off x="4648200" y="457200"/>
            <a:ext cx="304800" cy="30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501015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1" y="3352800"/>
            <a:ext cx="28194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288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14925"/>
            <a:ext cx="31242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81200"/>
            <a:ext cx="3124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052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1" y="0"/>
            <a:ext cx="27432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4267199"/>
            <a:ext cx="3557588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1600200"/>
            <a:ext cx="2819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4200" y="20574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loud Callout 18"/>
          <p:cNvSpPr/>
          <p:nvPr/>
        </p:nvSpPr>
        <p:spPr>
          <a:xfrm>
            <a:off x="3429000" y="3733800"/>
            <a:ext cx="2209800" cy="1450848"/>
          </a:xfrm>
          <a:prstGeom prst="cloudCallout">
            <a:avLst>
              <a:gd name="adj1" fmla="val 48090"/>
              <a:gd name="adj2" fmla="val 867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>
                  <a:solidFill>
                    <a:schemeClr val="bg1"/>
                  </a:solidFill>
                </a:ln>
              </a:rPr>
              <a:t>sheep</a:t>
            </a:r>
            <a:endParaRPr lang="en-US" sz="3600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33600" y="0"/>
            <a:ext cx="22860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381000"/>
            <a:ext cx="2819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/>
              <a:t>Dorset </a:t>
            </a:r>
            <a:endParaRPr lang="en-US" sz="6600" dirty="0"/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30493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400" dirty="0" smtClean="0"/>
              <a:t>Meat</a:t>
            </a:r>
            <a:r>
              <a:rPr lang="en-US" dirty="0" smtClean="0"/>
              <a:t> </a:t>
            </a:r>
            <a:r>
              <a:rPr lang="en-US" sz="4400" dirty="0" smtClean="0"/>
              <a:t>breed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6172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304800"/>
            <a:ext cx="259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/>
              <a:t>Suffolk</a:t>
            </a:r>
            <a:endParaRPr lang="en-US" sz="6600" dirty="0"/>
          </a:p>
        </p:txBody>
      </p:sp>
      <p:sp>
        <p:nvSpPr>
          <p:cNvPr id="5" name="Rectangle 4"/>
          <p:cNvSpPr/>
          <p:nvPr/>
        </p:nvSpPr>
        <p:spPr>
          <a:xfrm>
            <a:off x="304800" y="2209800"/>
            <a:ext cx="2646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Meat breed 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0787" r="10787"/>
          <a:stretch>
            <a:fillRect/>
          </a:stretch>
        </p:blipFill>
        <p:spPr bwMode="auto">
          <a:xfrm>
            <a:off x="2897188" y="1484313"/>
            <a:ext cx="624681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5" y="4648200"/>
            <a:ext cx="2857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9095" y="4278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76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Types of cattle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857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7050" y="4267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BRAHMAN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56" y="2291046"/>
            <a:ext cx="28575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70297" y="1896203"/>
            <a:ext cx="129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AMERICAN 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090"/>
            <a:ext cx="2857500" cy="230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3295" y="232348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FIGHTING BULL 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4691"/>
            <a:ext cx="28575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82520" y="22910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HOLSTEIN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457200"/>
            <a:ext cx="2893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Hampshire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0" y="2743200"/>
            <a:ext cx="2620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meat breed 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965" r="11965"/>
          <a:stretch>
            <a:fillRect/>
          </a:stretch>
        </p:blipFill>
        <p:spPr bwMode="auto">
          <a:xfrm>
            <a:off x="2903805" y="1484808"/>
            <a:ext cx="6247397" cy="537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9400" y="304800"/>
            <a:ext cx="29115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Romney 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3123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long wool breed </a:t>
            </a:r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965" r="11965"/>
          <a:stretch>
            <a:fillRect/>
          </a:stretch>
        </p:blipFill>
        <p:spPr bwMode="auto">
          <a:xfrm>
            <a:off x="3352800" y="1484808"/>
            <a:ext cx="5791200" cy="537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04800"/>
            <a:ext cx="427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Kerry Hill Sheep 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0" y="1676400"/>
            <a:ext cx="2834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These sheep are known for their soft wool</a:t>
            </a:r>
            <a:endParaRPr lang="en-US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3552" r="3552"/>
          <a:stretch>
            <a:fillRect/>
          </a:stretch>
        </p:blipFill>
        <p:spPr bwMode="auto">
          <a:xfrm>
            <a:off x="2896603" y="1484808"/>
            <a:ext cx="6247397" cy="537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0"/>
            <a:ext cx="28712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Mouflon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289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These sheep live in Australia, usually in the mountains 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0"/>
            <a:ext cx="6248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895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4000" dirty="0" smtClean="0"/>
              <a:t>sheep in a flock recognize or know each other. Sheep remember the faces of other sheep.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452" r="6452"/>
          <a:stretch>
            <a:fillRect/>
          </a:stretch>
        </p:blipFill>
        <p:spPr bwMode="auto">
          <a:xfrm>
            <a:off x="2896603" y="1484808"/>
            <a:ext cx="6247397" cy="537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85800"/>
            <a:ext cx="2590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You can tell the age of a sheep by its teeth. As sheep age, their teeth spread and break. Sheep that have lost all their teeth are called gummers.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396" r="6396"/>
          <a:stretch>
            <a:fillRect/>
          </a:stretch>
        </p:blipFill>
        <p:spPr bwMode="auto">
          <a:xfrm>
            <a:off x="2896603" y="1484808"/>
            <a:ext cx="6247397" cy="537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157" b="14157"/>
          <a:stretch>
            <a:fillRect/>
          </a:stretch>
        </p:blipFill>
        <p:spPr bwMode="auto">
          <a:xfrm rot="16200000">
            <a:off x="381000" y="-381000"/>
            <a:ext cx="6858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7200" dirty="0" smtClean="0"/>
              <a:t>Popular  cuts  of  lamb!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096000" y="1143001"/>
            <a:ext cx="3048000" cy="571500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u="sng" dirty="0" smtClean="0"/>
              <a:t>WORD BANK </a:t>
            </a:r>
          </a:p>
          <a:p>
            <a:r>
              <a:rPr lang="en-US" sz="2400" dirty="0" smtClean="0"/>
              <a:t>Arm Chop </a:t>
            </a:r>
          </a:p>
          <a:p>
            <a:r>
              <a:rPr lang="en-US" sz="2400" dirty="0" smtClean="0"/>
              <a:t>Crown Roa</a:t>
            </a:r>
            <a:r>
              <a:rPr lang="en-US" sz="2400" b="1" dirty="0" smtClean="0"/>
              <a:t>st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Loin Chops </a:t>
            </a:r>
          </a:p>
          <a:p>
            <a:r>
              <a:rPr lang="en-US" sz="2400" dirty="0" smtClean="0"/>
              <a:t>Lamb Burger </a:t>
            </a:r>
          </a:p>
          <a:p>
            <a:r>
              <a:rPr lang="en-US" sz="2400" dirty="0" smtClean="0"/>
              <a:t>Leg </a:t>
            </a:r>
          </a:p>
          <a:p>
            <a:r>
              <a:rPr lang="en-US" sz="2400" dirty="0" smtClean="0"/>
              <a:t>Leg Steak</a:t>
            </a:r>
          </a:p>
          <a:p>
            <a:r>
              <a:rPr lang="en-US" sz="2400" dirty="0" smtClean="0"/>
              <a:t>Neck Slices </a:t>
            </a:r>
          </a:p>
          <a:p>
            <a:r>
              <a:rPr lang="en-US" sz="2400" dirty="0" smtClean="0"/>
              <a:t>Rack </a:t>
            </a:r>
          </a:p>
          <a:p>
            <a:r>
              <a:rPr lang="en-US" sz="2400" dirty="0" smtClean="0"/>
              <a:t>Riblets </a:t>
            </a:r>
          </a:p>
          <a:p>
            <a:r>
              <a:rPr lang="en-US" sz="2400" dirty="0" smtClean="0"/>
              <a:t>Shanks </a:t>
            </a:r>
          </a:p>
          <a:p>
            <a:r>
              <a:rPr lang="en-US" sz="2400" dirty="0" smtClean="0"/>
              <a:t>Shis Kebobs </a:t>
            </a:r>
          </a:p>
          <a:p>
            <a:r>
              <a:rPr lang="en-US" sz="2400" dirty="0" smtClean="0"/>
              <a:t>Shoulder </a:t>
            </a:r>
          </a:p>
          <a:p>
            <a:r>
              <a:rPr lang="en-US" sz="2400" dirty="0" smtClean="0"/>
              <a:t>Spare Ribs </a:t>
            </a:r>
          </a:p>
          <a:p>
            <a:r>
              <a:rPr lang="en-US" sz="2400" dirty="0" smtClean="0"/>
              <a:t>Stew Meat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0"/>
            <a:ext cx="3352800" cy="129540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  <a:scene3d>
              <a:camera prst="perspectiveContrastingLeftFacing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4800" dirty="0" smtClean="0"/>
              <a:t>CHICKENS!!!</a:t>
            </a:r>
            <a:endParaRPr lang="en-US" sz="4800" dirty="0"/>
          </a:p>
        </p:txBody>
      </p:sp>
      <p:pic>
        <p:nvPicPr>
          <p:cNvPr id="7" name="chickens clucking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19601"/>
            <a:ext cx="21431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4495800"/>
            <a:ext cx="24669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905000"/>
            <a:ext cx="26193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448175"/>
            <a:ext cx="24955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4495800"/>
            <a:ext cx="2133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77025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05400" y="1828800"/>
            <a:ext cx="4038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81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Rooster  page </a:t>
            </a:r>
          </a:p>
          <a:p>
            <a:endParaRPr lang="en-US" dirty="0"/>
          </a:p>
        </p:txBody>
      </p:sp>
      <p:pic>
        <p:nvPicPr>
          <p:cNvPr id="3" name="rooster crowing.WAV">
            <a:hlinkClick r:id="" action="ppaction://media"/>
          </p:cNvPr>
          <p:cNvPicPr>
            <a:picLocks noRot="1" noChangeAspect="1"/>
          </p:cNvPicPr>
          <p:nvPr>
            <a:wavAudioFile r:embed="rId1" name="rooster crowing.WAV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990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 page </a:t>
            </a:r>
          </a:p>
          <a:p>
            <a:endParaRPr lang="en-US" dirty="0"/>
          </a:p>
        </p:txBody>
      </p:sp>
      <p:pic>
        <p:nvPicPr>
          <p:cNvPr id="4" name="hen clucking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304800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Comic Sans MS" pitchFamily="66" charset="0"/>
              </a:rPr>
              <a:t>One Happy Herd</a:t>
            </a:r>
            <a:endParaRPr lang="en-US" sz="4800" dirty="0"/>
          </a:p>
        </p:txBody>
      </p:sp>
      <p:pic>
        <p:nvPicPr>
          <p:cNvPr id="6" name="Picture 6" descr="6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648200"/>
            <a:ext cx="26924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1143000"/>
            <a:ext cx="4572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Bulls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sz="3200" dirty="0" smtClean="0">
                <a:latin typeface="Comic Sans MS" pitchFamily="66" charset="0"/>
              </a:rPr>
              <a:t>Cows</a:t>
            </a:r>
            <a:endParaRPr lang="en-US" sz="3200" dirty="0"/>
          </a:p>
        </p:txBody>
      </p:sp>
      <p:pic>
        <p:nvPicPr>
          <p:cNvPr id="9" name="Picture 7" descr="red angu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752600"/>
            <a:ext cx="28575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two-cow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828800"/>
            <a:ext cx="30099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572000" y="1219200"/>
            <a:ext cx="4572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Heifers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sz="3600" dirty="0" smtClean="0">
                <a:latin typeface="Comic Sans MS" pitchFamily="66" charset="0"/>
              </a:rPr>
              <a:t>Calves</a:t>
            </a:r>
          </a:p>
        </p:txBody>
      </p:sp>
      <p:pic>
        <p:nvPicPr>
          <p:cNvPr id="12" name="Picture 5" descr="holstein-cow-000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495800"/>
            <a:ext cx="21939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143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Chick page </a:t>
            </a:r>
            <a:endParaRPr lang="en-US" dirty="0"/>
          </a:p>
        </p:txBody>
      </p:sp>
      <p:pic>
        <p:nvPicPr>
          <p:cNvPr id="4" name="baby chicks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533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400"/>
            <a:ext cx="213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193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67000" y="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Ducks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duck quacking.WAV">
            <a:hlinkClick r:id="" action="ppaction://media"/>
          </p:cNvPr>
          <p:cNvPicPr>
            <a:picLocks noRot="1" noChangeAspect="1"/>
          </p:cNvPicPr>
          <p:nvPr>
            <a:wavAudioFile r:embed="rId1" name="duck quacking.WAV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622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066800"/>
            <a:ext cx="32004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259080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629150"/>
            <a:ext cx="2514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4876800"/>
            <a:ext cx="24669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0"/>
            <a:ext cx="335280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0" y="25146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00600" y="43434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96150" y="4114800"/>
            <a:ext cx="18478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2967335"/>
            <a:ext cx="7162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4400" dirty="0" smtClean="0">
                <a:latin typeface="Arial Rounded MT Bold" pitchFamily="34" charset="0"/>
              </a:rPr>
              <a:t>How much does </a:t>
            </a:r>
            <a:r>
              <a:rPr lang="en-US" sz="4400" dirty="0">
                <a:latin typeface="Arial Rounded MT Bold" pitchFamily="34" charset="0"/>
              </a:rPr>
              <a:t>a dairy cow weigh</a:t>
            </a:r>
            <a:r>
              <a:rPr lang="en-US" sz="4400" dirty="0" smtClean="0">
                <a:latin typeface="Arial Rounded MT Bold" pitchFamily="34" charset="0"/>
              </a:rPr>
              <a:t>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4000" dirty="0" smtClean="0">
                <a:latin typeface="Arial Rounded MT Bold" pitchFamily="34" charset="0"/>
              </a:rPr>
              <a:t>Around 1500 pounds. (Compare to children’s weight)</a:t>
            </a:r>
            <a:endParaRPr lang="en-US" sz="4000" dirty="0">
              <a:latin typeface="Arial Rounded MT Bold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13939"/>
            <a:ext cx="1371600" cy="193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80" y="685801"/>
            <a:ext cx="5486401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7620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PIGS!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828836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latin typeface="Arial Rounded MT Bold" pitchFamily="34" charset="0"/>
              </a:rPr>
              <a:t>What </a:t>
            </a:r>
            <a:r>
              <a:rPr lang="en-US" sz="3600" dirty="0">
                <a:latin typeface="Arial Rounded MT Bold" pitchFamily="34" charset="0"/>
              </a:rPr>
              <a:t>do dairy cows eat?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latin typeface="Arial Rounded MT Bold" pitchFamily="34" charset="0"/>
              </a:rPr>
              <a:t>Grass</a:t>
            </a:r>
            <a:r>
              <a:rPr lang="en-US" sz="3600" dirty="0">
                <a:latin typeface="Arial Rounded MT Bold" pitchFamily="34" charset="0"/>
              </a:rPr>
              <a:t>, hay (dried grass), grains (feed) and silage (chopped </a:t>
            </a:r>
            <a:r>
              <a:rPr lang="en-US" sz="3600" dirty="0" smtClean="0">
                <a:latin typeface="Arial Rounded MT Bold" pitchFamily="34" charset="0"/>
              </a:rPr>
              <a:t>green</a:t>
            </a:r>
            <a:endParaRPr lang="en-US" sz="3600" dirty="0">
              <a:latin typeface="Arial Rounded MT Bold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Arial Rounded MT Bold" pitchFamily="34" charset="0"/>
              </a:rPr>
              <a:t>grasses and green corn or beans).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67200"/>
            <a:ext cx="685800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97071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29281"/>
            <a:ext cx="2362200" cy="130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13437"/>
            <a:ext cx="1676400" cy="1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704236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>
                <a:latin typeface="Arial Rounded MT Bold" pitchFamily="34" charset="0"/>
              </a:rPr>
              <a:t>How </a:t>
            </a:r>
            <a:r>
              <a:rPr lang="en-US" sz="4000" dirty="0">
                <a:latin typeface="Arial Rounded MT Bold" pitchFamily="34" charset="0"/>
              </a:rPr>
              <a:t>many calves does a cow have each year?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>
                <a:latin typeface="Arial Rounded MT Bold" pitchFamily="34" charset="0"/>
              </a:rPr>
              <a:t>Usually </a:t>
            </a:r>
            <a:r>
              <a:rPr lang="en-US" sz="4000" dirty="0">
                <a:latin typeface="Arial Rounded MT Bold" pitchFamily="34" charset="0"/>
              </a:rPr>
              <a:t>one, but </a:t>
            </a:r>
            <a:r>
              <a:rPr lang="en-US" sz="4000" dirty="0" smtClean="0">
                <a:latin typeface="Arial Rounded MT Bold" pitchFamily="34" charset="0"/>
              </a:rPr>
              <a:t>cows some-times </a:t>
            </a:r>
            <a:r>
              <a:rPr lang="en-US" sz="4000" dirty="0">
                <a:latin typeface="Arial Rounded MT Bold" pitchFamily="34" charset="0"/>
              </a:rPr>
              <a:t>have twins.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332"/>
            <a:ext cx="4191000" cy="201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3276600" cy="20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53000"/>
            <a:ext cx="2819400" cy="1905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413338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Why </a:t>
            </a:r>
            <a:r>
              <a:rPr lang="en-US" sz="3200" dirty="0">
                <a:latin typeface="Arial Rounded MT Bold" pitchFamily="34" charset="0"/>
              </a:rPr>
              <a:t>do cows make milk?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Cows </a:t>
            </a:r>
            <a:r>
              <a:rPr lang="en-US" sz="3200" dirty="0">
                <a:latin typeface="Arial Rounded MT Bold" pitchFamily="34" charset="0"/>
              </a:rPr>
              <a:t>make milk for their calves but they are such big animals </a:t>
            </a:r>
            <a:r>
              <a:rPr lang="en-US" sz="3200" dirty="0" smtClean="0">
                <a:latin typeface="Arial Rounded MT Bold" pitchFamily="34" charset="0"/>
              </a:rPr>
              <a:t>that they </a:t>
            </a:r>
            <a:r>
              <a:rPr lang="en-US" sz="3200" dirty="0">
                <a:latin typeface="Arial Rounded MT Bold" pitchFamily="34" charset="0"/>
              </a:rPr>
              <a:t>make a lot more than a calf needs. </a:t>
            </a:r>
            <a:endParaRPr lang="en-US" sz="3200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The cow’s milk can be used for us to drink or make dairy foods like cheese and yogurt.</a:t>
            </a:r>
            <a:endParaRPr lang="en-US" sz="3200" dirty="0"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19800" cy="24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Funny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Cows have an acute sense of smell - they can smell something up to 6 miles away!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438400"/>
            <a:ext cx="1562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768</Words>
  <Application>Microsoft Office PowerPoint</Application>
  <PresentationFormat>On-screen Show (4:3)</PresentationFormat>
  <Paragraphs>384</Paragraphs>
  <Slides>54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Arial Rounded MT Bold</vt:lpstr>
      <vt:lpstr>Calibri</vt:lpstr>
      <vt:lpstr>Chiller</vt:lpstr>
      <vt:lpstr>Comic Sans MS</vt:lpstr>
      <vt:lpstr>Copperplate Gothic Light</vt:lpstr>
      <vt:lpstr>Curlz MT</vt:lpstr>
      <vt:lpstr>French Script MT</vt:lpstr>
      <vt:lpstr>HGPHeiseiKakugothictaiW9</vt:lpstr>
      <vt:lpstr>Juice ITC</vt:lpstr>
      <vt:lpstr>Mistral</vt:lpstr>
      <vt:lpstr>Office Theme</vt:lpstr>
      <vt:lpstr>  BARNYARD   BUDDIES </vt:lpstr>
      <vt:lpstr>Cows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Funny facts</vt:lpstr>
      <vt:lpstr>PowerPoint Presentation</vt:lpstr>
      <vt:lpstr>PowerPoint Presentation</vt:lpstr>
      <vt:lpstr>PowerPoint Presentation</vt:lpstr>
      <vt:lpstr>Bull-dozen’ !</vt:lpstr>
      <vt:lpstr>PowerPoint Presentation</vt:lpstr>
      <vt:lpstr>   Rabbits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ARIANNE</dc:creator>
  <cp:lastModifiedBy>Teri Lea</cp:lastModifiedBy>
  <cp:revision>74</cp:revision>
  <dcterms:created xsi:type="dcterms:W3CDTF">2011-06-13T19:14:04Z</dcterms:created>
  <dcterms:modified xsi:type="dcterms:W3CDTF">2017-05-15T16:47:01Z</dcterms:modified>
</cp:coreProperties>
</file>