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0"/>
  </p:notesMasterIdLst>
  <p:sldIdLst>
    <p:sldId id="256" r:id="rId2"/>
    <p:sldId id="262" r:id="rId3"/>
    <p:sldId id="267" r:id="rId4"/>
    <p:sldId id="270" r:id="rId5"/>
    <p:sldId id="269" r:id="rId6"/>
    <p:sldId id="271" r:id="rId7"/>
    <p:sldId id="272" r:id="rId8"/>
    <p:sldId id="273" r:id="rId9"/>
    <p:sldId id="274" r:id="rId10"/>
    <p:sldId id="275" r:id="rId11"/>
    <p:sldId id="276" r:id="rId12"/>
    <p:sldId id="277" r:id="rId13"/>
    <p:sldId id="257" r:id="rId14"/>
    <p:sldId id="278" r:id="rId15"/>
    <p:sldId id="279" r:id="rId16"/>
    <p:sldId id="280" r:id="rId17"/>
    <p:sldId id="281" r:id="rId18"/>
    <p:sldId id="28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5713EB-C158-4080-8B8D-7DBF35797F1E}" type="datetimeFigureOut">
              <a:rPr lang="en-US" smtClean="0"/>
              <a:pPr/>
              <a:t>11/5/2012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12A3C7-3C5A-40CD-987B-3C40548191B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82FC55C-1695-4E63-AED7-9953689E01C7}" type="datetime1">
              <a:rPr lang="en-US" smtClean="0"/>
              <a:pPr/>
              <a:t>11/5/2012</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59BD2BCE-E736-4B81-BA76-F3B49739199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7F9DE5-BF67-488A-A95A-D7D9F5962E51}" type="datetime1">
              <a:rPr lang="en-US" smtClean="0"/>
              <a:pPr/>
              <a:t>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BD2BCE-E736-4B81-BA76-F3B4973919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0DDA88A2-876A-44AC-AF01-EC9ABA8A3A86}" type="datetime1">
              <a:rPr lang="en-US" smtClean="0"/>
              <a:pPr/>
              <a:t>11/5/2012</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59BD2BCE-E736-4B81-BA76-F3B49739199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750FFC9-4275-46A9-BC4E-E656406820B5}" type="datetime1">
              <a:rPr lang="en-US" smtClean="0"/>
              <a:pPr/>
              <a:t>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9BD2BCE-E736-4B81-BA76-F3B497391995}"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68011F1-DA41-49FB-AB58-FD4E41C58F45}" type="datetime1">
              <a:rPr lang="en-US" smtClean="0"/>
              <a:pPr/>
              <a:t>11/5/2012</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9BD2BCE-E736-4B81-BA76-F3B497391995}"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F1EFF213-0D73-483B-8610-5CD859B70B2F}" type="datetime1">
              <a:rPr lang="en-US" smtClean="0"/>
              <a:pPr/>
              <a:t>11/5/2012</a:t>
            </a:fld>
            <a:endParaRPr lang="en-US"/>
          </a:p>
        </p:txBody>
      </p:sp>
      <p:sp>
        <p:nvSpPr>
          <p:cNvPr id="10" name="Slide Number Placeholder 9"/>
          <p:cNvSpPr>
            <a:spLocks noGrp="1"/>
          </p:cNvSpPr>
          <p:nvPr>
            <p:ph type="sldNum" sz="quarter" idx="16"/>
          </p:nvPr>
        </p:nvSpPr>
        <p:spPr/>
        <p:txBody>
          <a:bodyPr rtlCol="0"/>
          <a:lstStyle/>
          <a:p>
            <a:fld id="{59BD2BCE-E736-4B81-BA76-F3B497391995}"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2B56D166-0031-4A53-94EF-7DCD89421F76}" type="datetime1">
              <a:rPr lang="en-US" smtClean="0"/>
              <a:pPr/>
              <a:t>11/5/2012</a:t>
            </a:fld>
            <a:endParaRPr lang="en-US"/>
          </a:p>
        </p:txBody>
      </p:sp>
      <p:sp>
        <p:nvSpPr>
          <p:cNvPr id="12" name="Slide Number Placeholder 11"/>
          <p:cNvSpPr>
            <a:spLocks noGrp="1"/>
          </p:cNvSpPr>
          <p:nvPr>
            <p:ph type="sldNum" sz="quarter" idx="16"/>
          </p:nvPr>
        </p:nvSpPr>
        <p:spPr/>
        <p:txBody>
          <a:bodyPr rtlCol="0"/>
          <a:lstStyle/>
          <a:p>
            <a:fld id="{59BD2BCE-E736-4B81-BA76-F3B497391995}"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C8F73A-5289-46A5-B1E7-BAEFB8385807}" type="datetime1">
              <a:rPr lang="en-US" smtClean="0"/>
              <a:pPr/>
              <a:t>11/5/2012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59BD2BCE-E736-4B81-BA76-F3B4973919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FA8FC7-AC29-4DEE-863B-D1A1C6D1ECCE}" type="datetime1">
              <a:rPr lang="en-US" smtClean="0"/>
              <a:pPr/>
              <a:t>11/5/2012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59BD2BCE-E736-4B81-BA76-F3B4973919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385E946-EC12-430B-B281-730AB4E26B04}" type="datetime1">
              <a:rPr lang="en-US" smtClean="0"/>
              <a:pPr/>
              <a:t>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9BD2BCE-E736-4B81-BA76-F3B497391995}"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9D84C8A1-745C-41B9-8A79-B0D0D1FFF728}" type="datetime1">
              <a:rPr lang="en-US" smtClean="0"/>
              <a:pPr/>
              <a:t>11/5/2012</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59BD2BCE-E736-4B81-BA76-F3B497391995}"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1CCAD69-A7DC-43E9-8146-5DFBA1B83033}" type="datetime1">
              <a:rPr lang="en-US" smtClean="0"/>
              <a:pPr/>
              <a:t>11/5/2012</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9BD2BCE-E736-4B81-BA76-F3B4973919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Giving Medications to animals by injection</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Intraperitoneal (IP)</a:t>
            </a:r>
            <a:endParaRPr lang="en-US" dirty="0"/>
          </a:p>
        </p:txBody>
      </p:sp>
      <p:sp>
        <p:nvSpPr>
          <p:cNvPr id="3" name="Date Placeholder 2"/>
          <p:cNvSpPr>
            <a:spLocks noGrp="1"/>
          </p:cNvSpPr>
          <p:nvPr>
            <p:ph type="dt" sz="half" idx="10"/>
          </p:nvPr>
        </p:nvSpPr>
        <p:spPr/>
        <p:txBody>
          <a:bodyPr/>
          <a:lstStyle/>
          <a:p>
            <a:fld id="{1DC8F73A-5289-46A5-B1E7-BAEFB8385807}" type="datetime1">
              <a:rPr lang="en-US" smtClean="0"/>
              <a:pPr/>
              <a:t>11/5/2012</a:t>
            </a:fld>
            <a:endParaRPr lang="en-US"/>
          </a:p>
        </p:txBody>
      </p:sp>
      <p:sp>
        <p:nvSpPr>
          <p:cNvPr id="4" name="Slide Number Placeholder 3"/>
          <p:cNvSpPr>
            <a:spLocks noGrp="1"/>
          </p:cNvSpPr>
          <p:nvPr>
            <p:ph type="sldNum" sz="quarter" idx="12"/>
          </p:nvPr>
        </p:nvSpPr>
        <p:spPr/>
        <p:txBody>
          <a:bodyPr>
            <a:normAutofit fontScale="85000" lnSpcReduction="20000"/>
          </a:bodyPr>
          <a:lstStyle/>
          <a:p>
            <a:fld id="{59BD2BCE-E736-4B81-BA76-F3B497391995}" type="slidenum">
              <a:rPr lang="en-US" smtClean="0"/>
              <a:pPr/>
              <a:t>10</a:t>
            </a:fld>
            <a:endParaRPr lang="en-US"/>
          </a:p>
        </p:txBody>
      </p:sp>
      <p:sp>
        <p:nvSpPr>
          <p:cNvPr id="5" name="Content Placeholder 4"/>
          <p:cNvSpPr>
            <a:spLocks noGrp="1"/>
          </p:cNvSpPr>
          <p:nvPr>
            <p:ph sz="quarter" idx="1"/>
          </p:nvPr>
        </p:nvSpPr>
        <p:spPr/>
        <p:txBody>
          <a:bodyPr/>
          <a:lstStyle/>
          <a:p>
            <a:r>
              <a:rPr lang="en-US" dirty="0" smtClean="0"/>
              <a:t>Given into the peritoneal (body cavity)</a:t>
            </a:r>
          </a:p>
          <a:p>
            <a:pPr lvl="1"/>
            <a:r>
              <a:rPr lang="en-US" dirty="0" smtClean="0"/>
              <a:t>Used mostly in animals when large amounts of fluid are needed or when blood pressure is too low to allow for IV</a:t>
            </a:r>
            <a:endParaRPr lang="en-US" dirty="0"/>
          </a:p>
        </p:txBody>
      </p:sp>
      <p:pic>
        <p:nvPicPr>
          <p:cNvPr id="6" name="Picture 2"/>
          <p:cNvPicPr>
            <a:picLocks noChangeAspect="1" noChangeArrowheads="1"/>
          </p:cNvPicPr>
          <p:nvPr/>
        </p:nvPicPr>
        <p:blipFill>
          <a:blip r:embed="rId2" cstate="print"/>
          <a:srcRect/>
          <a:stretch>
            <a:fillRect/>
          </a:stretch>
        </p:blipFill>
        <p:spPr bwMode="auto">
          <a:xfrm>
            <a:off x="3200400" y="3505200"/>
            <a:ext cx="2295525" cy="307366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Nasal</a:t>
            </a:r>
            <a:endParaRPr lang="en-US" dirty="0"/>
          </a:p>
        </p:txBody>
      </p:sp>
      <p:sp>
        <p:nvSpPr>
          <p:cNvPr id="3" name="Date Placeholder 2"/>
          <p:cNvSpPr>
            <a:spLocks noGrp="1"/>
          </p:cNvSpPr>
          <p:nvPr>
            <p:ph type="dt" sz="half" idx="10"/>
          </p:nvPr>
        </p:nvSpPr>
        <p:spPr/>
        <p:txBody>
          <a:bodyPr/>
          <a:lstStyle/>
          <a:p>
            <a:fld id="{C750FFC9-4275-46A9-BC4E-E656406820B5}" type="datetime1">
              <a:rPr lang="en-US" smtClean="0"/>
              <a:pPr/>
              <a:t>11/5/2012</a:t>
            </a:fld>
            <a:endParaRPr lang="en-US"/>
          </a:p>
        </p:txBody>
      </p:sp>
      <p:sp>
        <p:nvSpPr>
          <p:cNvPr id="4" name="Slide Number Placeholder 3"/>
          <p:cNvSpPr>
            <a:spLocks noGrp="1"/>
          </p:cNvSpPr>
          <p:nvPr>
            <p:ph type="sldNum" sz="quarter" idx="12"/>
          </p:nvPr>
        </p:nvSpPr>
        <p:spPr/>
        <p:txBody>
          <a:bodyPr>
            <a:normAutofit fontScale="85000" lnSpcReduction="20000"/>
          </a:bodyPr>
          <a:lstStyle/>
          <a:p>
            <a:fld id="{59BD2BCE-E736-4B81-BA76-F3B497391995}" type="slidenum">
              <a:rPr lang="en-US" smtClean="0"/>
              <a:pPr/>
              <a:t>11</a:t>
            </a:fld>
            <a:endParaRPr lang="en-US"/>
          </a:p>
        </p:txBody>
      </p:sp>
      <p:sp>
        <p:nvSpPr>
          <p:cNvPr id="9" name="Content Placeholder 8"/>
          <p:cNvSpPr>
            <a:spLocks noGrp="1"/>
          </p:cNvSpPr>
          <p:nvPr>
            <p:ph sz="quarter" idx="1"/>
          </p:nvPr>
        </p:nvSpPr>
        <p:spPr/>
        <p:txBody>
          <a:bodyPr/>
          <a:lstStyle/>
          <a:p>
            <a:r>
              <a:rPr lang="en-US" dirty="0" smtClean="0"/>
              <a:t>Pharmaceuticals are delivered into the nose by squirting them into the nasal cavity</a:t>
            </a:r>
            <a:endParaRPr lang="en-US" dirty="0"/>
          </a:p>
        </p:txBody>
      </p:sp>
      <p:pic>
        <p:nvPicPr>
          <p:cNvPr id="4099" name="Picture 3"/>
          <p:cNvPicPr>
            <a:picLocks noChangeAspect="1" noChangeArrowheads="1"/>
          </p:cNvPicPr>
          <p:nvPr/>
        </p:nvPicPr>
        <p:blipFill>
          <a:blip r:embed="rId2" cstate="print"/>
          <a:srcRect/>
          <a:stretch>
            <a:fillRect/>
          </a:stretch>
        </p:blipFill>
        <p:spPr bwMode="auto">
          <a:xfrm>
            <a:off x="2667000" y="2895600"/>
            <a:ext cx="3587306" cy="3234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Oral</a:t>
            </a:r>
            <a:endParaRPr lang="en-US" dirty="0"/>
          </a:p>
        </p:txBody>
      </p:sp>
      <p:sp>
        <p:nvSpPr>
          <p:cNvPr id="3" name="Date Placeholder 2"/>
          <p:cNvSpPr>
            <a:spLocks noGrp="1"/>
          </p:cNvSpPr>
          <p:nvPr>
            <p:ph type="dt" sz="half" idx="10"/>
          </p:nvPr>
        </p:nvSpPr>
        <p:spPr/>
        <p:txBody>
          <a:bodyPr/>
          <a:lstStyle/>
          <a:p>
            <a:fld id="{C750FFC9-4275-46A9-BC4E-E656406820B5}" type="datetime1">
              <a:rPr lang="en-US" smtClean="0"/>
              <a:pPr/>
              <a:t>11/5/2012</a:t>
            </a:fld>
            <a:endParaRPr lang="en-US"/>
          </a:p>
        </p:txBody>
      </p:sp>
      <p:sp>
        <p:nvSpPr>
          <p:cNvPr id="4" name="Slide Number Placeholder 3"/>
          <p:cNvSpPr>
            <a:spLocks noGrp="1"/>
          </p:cNvSpPr>
          <p:nvPr>
            <p:ph type="sldNum" sz="quarter" idx="12"/>
          </p:nvPr>
        </p:nvSpPr>
        <p:spPr/>
        <p:txBody>
          <a:bodyPr>
            <a:normAutofit fontScale="85000" lnSpcReduction="20000"/>
          </a:bodyPr>
          <a:lstStyle/>
          <a:p>
            <a:fld id="{59BD2BCE-E736-4B81-BA76-F3B497391995}" type="slidenum">
              <a:rPr lang="en-US" smtClean="0"/>
              <a:pPr/>
              <a:t>12</a:t>
            </a:fld>
            <a:endParaRPr lang="en-US"/>
          </a:p>
        </p:txBody>
      </p:sp>
      <p:sp>
        <p:nvSpPr>
          <p:cNvPr id="5" name="Content Placeholder 4"/>
          <p:cNvSpPr>
            <a:spLocks noGrp="1"/>
          </p:cNvSpPr>
          <p:nvPr>
            <p:ph sz="quarter" idx="1"/>
          </p:nvPr>
        </p:nvSpPr>
        <p:spPr/>
        <p:txBody>
          <a:bodyPr/>
          <a:lstStyle/>
          <a:p>
            <a:r>
              <a:rPr lang="en-US" dirty="0" smtClean="0"/>
              <a:t>Medications are delivered by mouth</a:t>
            </a:r>
          </a:p>
          <a:p>
            <a:pPr lvl="1"/>
            <a:r>
              <a:rPr lang="en-US" dirty="0" smtClean="0"/>
              <a:t>Usually pill or liquid form</a:t>
            </a:r>
            <a:endParaRPr lang="en-US" dirty="0"/>
          </a:p>
        </p:txBody>
      </p:sp>
      <p:pic>
        <p:nvPicPr>
          <p:cNvPr id="9219" name="Picture 3" descr="C:\Users\Owner\Pictures\Microsoft Clip Organizer\j0233833.wmf"/>
          <p:cNvPicPr>
            <a:picLocks noChangeAspect="1" noChangeArrowheads="1"/>
          </p:cNvPicPr>
          <p:nvPr/>
        </p:nvPicPr>
        <p:blipFill>
          <a:blip r:embed="rId2" cstate="print"/>
          <a:srcRect/>
          <a:stretch>
            <a:fillRect/>
          </a:stretch>
        </p:blipFill>
        <p:spPr bwMode="auto">
          <a:xfrm>
            <a:off x="4495800" y="4419600"/>
            <a:ext cx="4031810" cy="1673382"/>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Parts of a Syringe</a:t>
            </a:r>
            <a:endParaRPr lang="en-US" dirty="0"/>
          </a:p>
        </p:txBody>
      </p:sp>
      <p:sp>
        <p:nvSpPr>
          <p:cNvPr id="6" name="Date Placeholder 5"/>
          <p:cNvSpPr>
            <a:spLocks noGrp="1"/>
          </p:cNvSpPr>
          <p:nvPr>
            <p:ph type="dt" sz="half" idx="10"/>
          </p:nvPr>
        </p:nvSpPr>
        <p:spPr/>
        <p:txBody>
          <a:bodyPr/>
          <a:lstStyle/>
          <a:p>
            <a:fld id="{75E82BE4-E59D-46F6-8442-E897E26C0AC9}" type="datetime1">
              <a:rPr lang="en-US" smtClean="0"/>
              <a:pPr/>
              <a:t>11/5/2012</a:t>
            </a:fld>
            <a:endParaRPr lang="en-US"/>
          </a:p>
        </p:txBody>
      </p:sp>
      <p:sp>
        <p:nvSpPr>
          <p:cNvPr id="7" name="Slide Number Placeholder 6"/>
          <p:cNvSpPr>
            <a:spLocks noGrp="1"/>
          </p:cNvSpPr>
          <p:nvPr>
            <p:ph type="sldNum" sz="quarter" idx="12"/>
          </p:nvPr>
        </p:nvSpPr>
        <p:spPr/>
        <p:txBody>
          <a:bodyPr>
            <a:normAutofit fontScale="85000" lnSpcReduction="20000"/>
          </a:bodyPr>
          <a:lstStyle/>
          <a:p>
            <a:fld id="{59BD2BCE-E736-4B81-BA76-F3B497391995}" type="slidenum">
              <a:rPr lang="en-US" smtClean="0"/>
              <a:pPr/>
              <a:t>13</a:t>
            </a:fld>
            <a:endParaRPr lang="en-US"/>
          </a:p>
        </p:txBody>
      </p:sp>
      <p:pic>
        <p:nvPicPr>
          <p:cNvPr id="6147" name="Picture 3"/>
          <p:cNvPicPr>
            <a:picLocks noChangeAspect="1" noChangeArrowheads="1"/>
          </p:cNvPicPr>
          <p:nvPr/>
        </p:nvPicPr>
        <p:blipFill>
          <a:blip r:embed="rId2" cstate="print"/>
          <a:srcRect/>
          <a:stretch>
            <a:fillRect/>
          </a:stretch>
        </p:blipFill>
        <p:spPr bwMode="auto">
          <a:xfrm>
            <a:off x="457200" y="1957388"/>
            <a:ext cx="8229600" cy="2943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Syringes</a:t>
            </a:r>
            <a:endParaRPr lang="en-US" dirty="0"/>
          </a:p>
        </p:txBody>
      </p:sp>
      <p:sp>
        <p:nvSpPr>
          <p:cNvPr id="3" name="Date Placeholder 2"/>
          <p:cNvSpPr>
            <a:spLocks noGrp="1"/>
          </p:cNvSpPr>
          <p:nvPr>
            <p:ph type="dt" sz="half" idx="10"/>
          </p:nvPr>
        </p:nvSpPr>
        <p:spPr/>
        <p:txBody>
          <a:bodyPr/>
          <a:lstStyle/>
          <a:p>
            <a:fld id="{1DC8F73A-5289-46A5-B1E7-BAEFB8385807}" type="datetime1">
              <a:rPr lang="en-US" smtClean="0"/>
              <a:pPr/>
              <a:t>11/5/2012</a:t>
            </a:fld>
            <a:endParaRPr lang="en-US"/>
          </a:p>
        </p:txBody>
      </p:sp>
      <p:sp>
        <p:nvSpPr>
          <p:cNvPr id="4" name="Slide Number Placeholder 3"/>
          <p:cNvSpPr>
            <a:spLocks noGrp="1"/>
          </p:cNvSpPr>
          <p:nvPr>
            <p:ph type="sldNum" sz="quarter" idx="12"/>
          </p:nvPr>
        </p:nvSpPr>
        <p:spPr/>
        <p:txBody>
          <a:bodyPr>
            <a:normAutofit fontScale="85000" lnSpcReduction="20000"/>
          </a:bodyPr>
          <a:lstStyle/>
          <a:p>
            <a:fld id="{59BD2BCE-E736-4B81-BA76-F3B497391995}" type="slidenum">
              <a:rPr lang="en-US" smtClean="0"/>
              <a:pPr/>
              <a:t>14</a:t>
            </a:fld>
            <a:endParaRPr lang="en-US"/>
          </a:p>
        </p:txBody>
      </p:sp>
      <p:pic>
        <p:nvPicPr>
          <p:cNvPr id="5122" name="Picture 2"/>
          <p:cNvPicPr>
            <a:picLocks noChangeAspect="1" noChangeArrowheads="1"/>
          </p:cNvPicPr>
          <p:nvPr/>
        </p:nvPicPr>
        <p:blipFill>
          <a:blip r:embed="rId2" cstate="print"/>
          <a:srcRect/>
          <a:stretch>
            <a:fillRect/>
          </a:stretch>
        </p:blipFill>
        <p:spPr bwMode="auto">
          <a:xfrm>
            <a:off x="5486400" y="1828800"/>
            <a:ext cx="2971800" cy="2685234"/>
          </a:xfrm>
          <a:prstGeom prst="rect">
            <a:avLst/>
          </a:prstGeom>
          <a:noFill/>
          <a:ln w="9525">
            <a:noFill/>
            <a:miter lim="800000"/>
            <a:headEnd/>
            <a:tailEnd/>
          </a:ln>
        </p:spPr>
      </p:pic>
      <p:pic>
        <p:nvPicPr>
          <p:cNvPr id="5123" name="Picture 3"/>
          <p:cNvPicPr>
            <a:picLocks noChangeAspect="1" noChangeArrowheads="1"/>
          </p:cNvPicPr>
          <p:nvPr/>
        </p:nvPicPr>
        <p:blipFill>
          <a:blip r:embed="rId3" cstate="print"/>
          <a:srcRect/>
          <a:stretch>
            <a:fillRect/>
          </a:stretch>
        </p:blipFill>
        <p:spPr bwMode="auto">
          <a:xfrm>
            <a:off x="838200" y="1447800"/>
            <a:ext cx="2857500" cy="2190750"/>
          </a:xfrm>
          <a:prstGeom prst="rect">
            <a:avLst/>
          </a:prstGeom>
          <a:noFill/>
          <a:ln w="9525">
            <a:noFill/>
            <a:miter lim="800000"/>
            <a:headEnd/>
            <a:tailEnd/>
          </a:ln>
        </p:spPr>
      </p:pic>
      <p:pic>
        <p:nvPicPr>
          <p:cNvPr id="5124" name="Picture 4"/>
          <p:cNvPicPr>
            <a:picLocks noChangeAspect="1" noChangeArrowheads="1"/>
          </p:cNvPicPr>
          <p:nvPr/>
        </p:nvPicPr>
        <p:blipFill>
          <a:blip r:embed="rId4" cstate="print"/>
          <a:srcRect/>
          <a:stretch>
            <a:fillRect/>
          </a:stretch>
        </p:blipFill>
        <p:spPr bwMode="auto">
          <a:xfrm>
            <a:off x="685800" y="3962400"/>
            <a:ext cx="3612642" cy="2800498"/>
          </a:xfrm>
          <a:prstGeom prst="rect">
            <a:avLst/>
          </a:prstGeom>
          <a:noFill/>
          <a:ln w="9525">
            <a:noFill/>
            <a:miter lim="800000"/>
            <a:headEnd/>
            <a:tailEnd/>
          </a:ln>
        </p:spPr>
      </p:pic>
      <p:sp>
        <p:nvSpPr>
          <p:cNvPr id="8" name="Rectangle 7"/>
          <p:cNvSpPr/>
          <p:nvPr/>
        </p:nvSpPr>
        <p:spPr>
          <a:xfrm>
            <a:off x="914400" y="2895600"/>
            <a:ext cx="936474" cy="584775"/>
          </a:xfrm>
          <a:prstGeom prst="rect">
            <a:avLst/>
          </a:prstGeom>
          <a:noFill/>
        </p:spPr>
        <p:txBody>
          <a:bodyPr wrap="none" lIns="91440" tIns="45720" rIns="91440" bIns="45720">
            <a:spAutoFit/>
          </a:bodyPr>
          <a:lstStyle/>
          <a:p>
            <a:pPr algn="ctr"/>
            <a:r>
              <a:rPr lang="en-US" sz="32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Slip</a:t>
            </a:r>
            <a:endParaRPr lang="en-US" sz="32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9" name="Rectangle 8"/>
          <p:cNvSpPr/>
          <p:nvPr/>
        </p:nvSpPr>
        <p:spPr>
          <a:xfrm>
            <a:off x="7086600" y="1752600"/>
            <a:ext cx="1903085" cy="523220"/>
          </a:xfrm>
          <a:prstGeom prst="rect">
            <a:avLst/>
          </a:prstGeom>
          <a:noFill/>
        </p:spPr>
        <p:txBody>
          <a:bodyPr wrap="none" lIns="91440" tIns="45720" rIns="91440" bIns="45720">
            <a:spAutoFit/>
          </a:bodyPr>
          <a:lstStyle/>
          <a:p>
            <a:pPr algn="ctr"/>
            <a:r>
              <a:rPr lang="en-US" sz="28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Lure Lock</a:t>
            </a:r>
            <a:endParaRPr lang="en-US" sz="28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0" name="Rectangle 9"/>
          <p:cNvSpPr/>
          <p:nvPr/>
        </p:nvSpPr>
        <p:spPr>
          <a:xfrm>
            <a:off x="228600" y="6096000"/>
            <a:ext cx="1803699" cy="523220"/>
          </a:xfrm>
          <a:prstGeom prst="rect">
            <a:avLst/>
          </a:prstGeom>
          <a:noFill/>
        </p:spPr>
        <p:txBody>
          <a:bodyPr wrap="none" lIns="91440" tIns="45720" rIns="91440" bIns="45720">
            <a:spAutoFit/>
          </a:bodyPr>
          <a:lstStyle/>
          <a:p>
            <a:pPr algn="ctr"/>
            <a:r>
              <a:rPr lang="en-US" sz="28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Eccentric</a:t>
            </a:r>
            <a:endParaRPr lang="en-US" sz="28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Read a Syringe</a:t>
            </a:r>
            <a:endParaRPr lang="en-US" dirty="0"/>
          </a:p>
        </p:txBody>
      </p:sp>
      <p:sp>
        <p:nvSpPr>
          <p:cNvPr id="3" name="Date Placeholder 2"/>
          <p:cNvSpPr>
            <a:spLocks noGrp="1"/>
          </p:cNvSpPr>
          <p:nvPr>
            <p:ph type="dt" sz="half" idx="10"/>
          </p:nvPr>
        </p:nvSpPr>
        <p:spPr/>
        <p:txBody>
          <a:bodyPr/>
          <a:lstStyle/>
          <a:p>
            <a:fld id="{1DC8F73A-5289-46A5-B1E7-BAEFB8385807}" type="datetime1">
              <a:rPr lang="en-US" smtClean="0"/>
              <a:pPr/>
              <a:t>11/5/2012</a:t>
            </a:fld>
            <a:endParaRPr lang="en-US"/>
          </a:p>
        </p:txBody>
      </p:sp>
      <p:sp>
        <p:nvSpPr>
          <p:cNvPr id="4" name="Slide Number Placeholder 3"/>
          <p:cNvSpPr>
            <a:spLocks noGrp="1"/>
          </p:cNvSpPr>
          <p:nvPr>
            <p:ph type="sldNum" sz="quarter" idx="12"/>
          </p:nvPr>
        </p:nvSpPr>
        <p:spPr/>
        <p:txBody>
          <a:bodyPr>
            <a:normAutofit fontScale="85000" lnSpcReduction="20000"/>
          </a:bodyPr>
          <a:lstStyle/>
          <a:p>
            <a:fld id="{59BD2BCE-E736-4B81-BA76-F3B497391995}" type="slidenum">
              <a:rPr lang="en-US" smtClean="0"/>
              <a:pPr/>
              <a:t>15</a:t>
            </a:fld>
            <a:endParaRPr lang="en-US"/>
          </a:p>
        </p:txBody>
      </p:sp>
      <p:sp>
        <p:nvSpPr>
          <p:cNvPr id="5" name="Content Placeholder 4"/>
          <p:cNvSpPr>
            <a:spLocks noGrp="1"/>
          </p:cNvSpPr>
          <p:nvPr>
            <p:ph sz="quarter" idx="1"/>
          </p:nvPr>
        </p:nvSpPr>
        <p:spPr/>
        <p:txBody>
          <a:bodyPr>
            <a:normAutofit lnSpcReduction="10000"/>
          </a:bodyPr>
          <a:lstStyle/>
          <a:p>
            <a:r>
              <a:rPr lang="en-US" dirty="0" smtClean="0"/>
              <a:t>1 cc = 1 </a:t>
            </a:r>
            <a:r>
              <a:rPr lang="en-US" dirty="0" err="1" smtClean="0"/>
              <a:t>mL</a:t>
            </a:r>
            <a:r>
              <a:rPr lang="en-US" dirty="0" smtClean="0"/>
              <a:t> of fluid</a:t>
            </a:r>
          </a:p>
          <a:p>
            <a:r>
              <a:rPr lang="en-US" dirty="0" smtClean="0"/>
              <a:t>Typical syringes come in the following sizes</a:t>
            </a:r>
          </a:p>
          <a:p>
            <a:pPr lvl="1"/>
            <a:r>
              <a:rPr lang="en-US" dirty="0" smtClean="0"/>
              <a:t>1 cc</a:t>
            </a:r>
          </a:p>
          <a:p>
            <a:pPr lvl="1"/>
            <a:r>
              <a:rPr lang="en-US" dirty="0" smtClean="0"/>
              <a:t>3 cc</a:t>
            </a:r>
          </a:p>
          <a:p>
            <a:pPr lvl="1"/>
            <a:r>
              <a:rPr lang="en-US" dirty="0" smtClean="0"/>
              <a:t>5 cc</a:t>
            </a:r>
          </a:p>
          <a:p>
            <a:pPr lvl="1"/>
            <a:r>
              <a:rPr lang="en-US" dirty="0" smtClean="0"/>
              <a:t>10 cc</a:t>
            </a:r>
          </a:p>
          <a:p>
            <a:pPr lvl="1"/>
            <a:r>
              <a:rPr lang="en-US" dirty="0" smtClean="0"/>
              <a:t>12 cc</a:t>
            </a:r>
          </a:p>
          <a:p>
            <a:pPr lvl="1"/>
            <a:r>
              <a:rPr lang="en-US" dirty="0" smtClean="0"/>
              <a:t>20 cc</a:t>
            </a:r>
          </a:p>
          <a:p>
            <a:pPr lvl="1"/>
            <a:r>
              <a:rPr lang="en-US" dirty="0" smtClean="0"/>
              <a:t>35 cc</a:t>
            </a:r>
          </a:p>
          <a:p>
            <a:pPr lvl="1"/>
            <a:r>
              <a:rPr lang="en-US" dirty="0" smtClean="0"/>
              <a:t>60 cc</a:t>
            </a:r>
            <a:endParaRPr lang="en-US" dirty="0"/>
          </a:p>
        </p:txBody>
      </p:sp>
      <p:pic>
        <p:nvPicPr>
          <p:cNvPr id="8194" name="Picture 2" descr="C:\Users\Owner\Pictures\Microsoft Clip Organizer\hm00143_.wmf"/>
          <p:cNvPicPr>
            <a:picLocks noChangeAspect="1" noChangeArrowheads="1"/>
          </p:cNvPicPr>
          <p:nvPr/>
        </p:nvPicPr>
        <p:blipFill>
          <a:blip r:embed="rId2" cstate="print"/>
          <a:srcRect/>
          <a:stretch>
            <a:fillRect/>
          </a:stretch>
        </p:blipFill>
        <p:spPr bwMode="auto">
          <a:xfrm>
            <a:off x="5181600" y="3505200"/>
            <a:ext cx="1847088" cy="1756562"/>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Read a Syringe</a:t>
            </a:r>
            <a:endParaRPr lang="en-US" dirty="0"/>
          </a:p>
        </p:txBody>
      </p:sp>
      <p:sp>
        <p:nvSpPr>
          <p:cNvPr id="3" name="Date Placeholder 2"/>
          <p:cNvSpPr>
            <a:spLocks noGrp="1"/>
          </p:cNvSpPr>
          <p:nvPr>
            <p:ph type="dt" sz="half" idx="10"/>
          </p:nvPr>
        </p:nvSpPr>
        <p:spPr/>
        <p:txBody>
          <a:bodyPr/>
          <a:lstStyle/>
          <a:p>
            <a:fld id="{C750FFC9-4275-46A9-BC4E-E656406820B5}" type="datetime1">
              <a:rPr lang="en-US" smtClean="0"/>
              <a:pPr/>
              <a:t>11/5/2012</a:t>
            </a:fld>
            <a:endParaRPr lang="en-US"/>
          </a:p>
        </p:txBody>
      </p:sp>
      <p:sp>
        <p:nvSpPr>
          <p:cNvPr id="4" name="Slide Number Placeholder 3"/>
          <p:cNvSpPr>
            <a:spLocks noGrp="1"/>
          </p:cNvSpPr>
          <p:nvPr>
            <p:ph type="sldNum" sz="quarter" idx="12"/>
          </p:nvPr>
        </p:nvSpPr>
        <p:spPr/>
        <p:txBody>
          <a:bodyPr>
            <a:normAutofit fontScale="85000" lnSpcReduction="20000"/>
          </a:bodyPr>
          <a:lstStyle/>
          <a:p>
            <a:fld id="{59BD2BCE-E736-4B81-BA76-F3B497391995}" type="slidenum">
              <a:rPr lang="en-US" smtClean="0"/>
              <a:pPr/>
              <a:t>16</a:t>
            </a:fld>
            <a:endParaRPr lang="en-US"/>
          </a:p>
        </p:txBody>
      </p:sp>
      <p:sp>
        <p:nvSpPr>
          <p:cNvPr id="5" name="Content Placeholder 4"/>
          <p:cNvSpPr>
            <a:spLocks noGrp="1"/>
          </p:cNvSpPr>
          <p:nvPr>
            <p:ph sz="quarter" idx="1"/>
          </p:nvPr>
        </p:nvSpPr>
        <p:spPr/>
        <p:txBody>
          <a:bodyPr/>
          <a:lstStyle/>
          <a:p>
            <a:r>
              <a:rPr lang="en-US" dirty="0" smtClean="0"/>
              <a:t>Lines on the side of the syringe represent how much fluid you will be administering</a:t>
            </a:r>
          </a:p>
          <a:p>
            <a:endParaRPr lang="en-US" dirty="0"/>
          </a:p>
        </p:txBody>
      </p:sp>
      <p:pic>
        <p:nvPicPr>
          <p:cNvPr id="10242" name="Picture 2"/>
          <p:cNvPicPr>
            <a:picLocks noChangeAspect="1" noChangeArrowheads="1"/>
          </p:cNvPicPr>
          <p:nvPr/>
        </p:nvPicPr>
        <p:blipFill>
          <a:blip r:embed="rId2" cstate="print"/>
          <a:srcRect/>
          <a:stretch>
            <a:fillRect/>
          </a:stretch>
        </p:blipFill>
        <p:spPr bwMode="auto">
          <a:xfrm>
            <a:off x="533400" y="2743200"/>
            <a:ext cx="8229600" cy="2943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Fill a Syringe</a:t>
            </a:r>
            <a:endParaRPr lang="en-US" dirty="0"/>
          </a:p>
        </p:txBody>
      </p:sp>
      <p:sp>
        <p:nvSpPr>
          <p:cNvPr id="3" name="Date Placeholder 2"/>
          <p:cNvSpPr>
            <a:spLocks noGrp="1"/>
          </p:cNvSpPr>
          <p:nvPr>
            <p:ph type="dt" sz="half" idx="10"/>
          </p:nvPr>
        </p:nvSpPr>
        <p:spPr/>
        <p:txBody>
          <a:bodyPr/>
          <a:lstStyle/>
          <a:p>
            <a:fld id="{C750FFC9-4275-46A9-BC4E-E656406820B5}" type="datetime1">
              <a:rPr lang="en-US" smtClean="0"/>
              <a:pPr/>
              <a:t>11/5/2012</a:t>
            </a:fld>
            <a:endParaRPr lang="en-US"/>
          </a:p>
        </p:txBody>
      </p:sp>
      <p:sp>
        <p:nvSpPr>
          <p:cNvPr id="4" name="Slide Number Placeholder 3"/>
          <p:cNvSpPr>
            <a:spLocks noGrp="1"/>
          </p:cNvSpPr>
          <p:nvPr>
            <p:ph type="sldNum" sz="quarter" idx="12"/>
          </p:nvPr>
        </p:nvSpPr>
        <p:spPr/>
        <p:txBody>
          <a:bodyPr>
            <a:normAutofit fontScale="85000" lnSpcReduction="20000"/>
          </a:bodyPr>
          <a:lstStyle/>
          <a:p>
            <a:fld id="{59BD2BCE-E736-4B81-BA76-F3B497391995}" type="slidenum">
              <a:rPr lang="en-US" smtClean="0"/>
              <a:pPr/>
              <a:t>17</a:t>
            </a:fld>
            <a:endParaRPr lang="en-US"/>
          </a:p>
        </p:txBody>
      </p:sp>
      <p:sp>
        <p:nvSpPr>
          <p:cNvPr id="5" name="Content Placeholder 4"/>
          <p:cNvSpPr>
            <a:spLocks noGrp="1"/>
          </p:cNvSpPr>
          <p:nvPr>
            <p:ph sz="quarter" idx="1"/>
          </p:nvPr>
        </p:nvSpPr>
        <p:spPr/>
        <p:txBody>
          <a:bodyPr>
            <a:normAutofit fontScale="77500" lnSpcReduction="20000"/>
          </a:bodyPr>
          <a:lstStyle/>
          <a:p>
            <a:r>
              <a:rPr lang="en-US" dirty="0" smtClean="0"/>
              <a:t>Begin with the plunger pushed fully down. </a:t>
            </a:r>
          </a:p>
          <a:p>
            <a:r>
              <a:rPr lang="en-US" dirty="0" smtClean="0"/>
              <a:t>Insert the needle into the rubber cap of the vial of medication. </a:t>
            </a:r>
          </a:p>
          <a:p>
            <a:pPr lvl="1"/>
            <a:r>
              <a:rPr lang="en-US" dirty="0" smtClean="0"/>
              <a:t>Hold the vial upside down so that the syringe and needle are pointing towards the ceiling. </a:t>
            </a:r>
          </a:p>
          <a:p>
            <a:r>
              <a:rPr lang="en-US" dirty="0" smtClean="0"/>
              <a:t>Gently pull back the plunger to begin the flow of medication into the syringe. </a:t>
            </a:r>
          </a:p>
          <a:p>
            <a:pPr lvl="1"/>
            <a:r>
              <a:rPr lang="en-US" dirty="0" smtClean="0"/>
              <a:t>Draw slightly more than you need, then push the excess out by pushing the plunger back in; this will get rid of air bubbles that were drawn up from the vial.</a:t>
            </a:r>
          </a:p>
          <a:p>
            <a:pPr lvl="1"/>
            <a:r>
              <a:rPr lang="en-US" dirty="0" smtClean="0"/>
              <a:t>If you still see air bubbles in the syringe, hold it pointed toward the ceiling and flick or tap your finger against the side of the syringe; this forces the bubbles up toward the hub of the syringe and you can push the collected air out of the needle. </a:t>
            </a:r>
          </a:p>
        </p:txBody>
      </p:sp>
      <p:pic>
        <p:nvPicPr>
          <p:cNvPr id="7170" name="Picture 2"/>
          <p:cNvPicPr>
            <a:picLocks noChangeAspect="1" noChangeArrowheads="1"/>
          </p:cNvPicPr>
          <p:nvPr/>
        </p:nvPicPr>
        <p:blipFill>
          <a:blip r:embed="rId2" cstate="print"/>
          <a:srcRect/>
          <a:stretch>
            <a:fillRect/>
          </a:stretch>
        </p:blipFill>
        <p:spPr bwMode="auto">
          <a:xfrm>
            <a:off x="7620000" y="5334000"/>
            <a:ext cx="1295400" cy="139949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Fill a Syringe</a:t>
            </a:r>
            <a:endParaRPr lang="en-US" dirty="0"/>
          </a:p>
        </p:txBody>
      </p:sp>
      <p:sp>
        <p:nvSpPr>
          <p:cNvPr id="3" name="Date Placeholder 2"/>
          <p:cNvSpPr>
            <a:spLocks noGrp="1"/>
          </p:cNvSpPr>
          <p:nvPr>
            <p:ph type="dt" sz="half" idx="10"/>
          </p:nvPr>
        </p:nvSpPr>
        <p:spPr/>
        <p:txBody>
          <a:bodyPr/>
          <a:lstStyle/>
          <a:p>
            <a:fld id="{C750FFC9-4275-46A9-BC4E-E656406820B5}" type="datetime1">
              <a:rPr lang="en-US" smtClean="0"/>
              <a:pPr/>
              <a:t>11/5/2012</a:t>
            </a:fld>
            <a:endParaRPr lang="en-US"/>
          </a:p>
        </p:txBody>
      </p:sp>
      <p:sp>
        <p:nvSpPr>
          <p:cNvPr id="4" name="Slide Number Placeholder 3"/>
          <p:cNvSpPr>
            <a:spLocks noGrp="1"/>
          </p:cNvSpPr>
          <p:nvPr>
            <p:ph type="sldNum" sz="quarter" idx="12"/>
          </p:nvPr>
        </p:nvSpPr>
        <p:spPr/>
        <p:txBody>
          <a:bodyPr>
            <a:normAutofit fontScale="85000" lnSpcReduction="20000"/>
          </a:bodyPr>
          <a:lstStyle/>
          <a:p>
            <a:fld id="{59BD2BCE-E736-4B81-BA76-F3B497391995}" type="slidenum">
              <a:rPr lang="en-US" smtClean="0"/>
              <a:pPr/>
              <a:t>18</a:t>
            </a:fld>
            <a:endParaRPr lang="en-US"/>
          </a:p>
        </p:txBody>
      </p:sp>
      <p:sp>
        <p:nvSpPr>
          <p:cNvPr id="5" name="Content Placeholder 4"/>
          <p:cNvSpPr>
            <a:spLocks noGrp="1"/>
          </p:cNvSpPr>
          <p:nvPr>
            <p:ph sz="quarter" idx="1"/>
          </p:nvPr>
        </p:nvSpPr>
        <p:spPr/>
        <p:txBody>
          <a:bodyPr>
            <a:normAutofit fontScale="92500" lnSpcReduction="10000"/>
          </a:bodyPr>
          <a:lstStyle/>
          <a:p>
            <a:r>
              <a:rPr lang="en-US" dirty="0" smtClean="0"/>
              <a:t>When you are ready to administer the injection, make sure that the medication is flush up against and into the hub of the syringe. </a:t>
            </a:r>
          </a:p>
          <a:p>
            <a:r>
              <a:rPr lang="en-US" dirty="0" smtClean="0"/>
              <a:t>If the medication will not flow into the syringe, you will need to start with some air in the syringe. </a:t>
            </a:r>
          </a:p>
          <a:p>
            <a:pPr lvl="1"/>
            <a:r>
              <a:rPr lang="en-US" dirty="0" smtClean="0"/>
              <a:t>Before inserting needle into the bottle of fluid, draw back on the plunger to pull in 1 cc or so of air. </a:t>
            </a:r>
          </a:p>
          <a:p>
            <a:pPr lvl="1"/>
            <a:r>
              <a:rPr lang="en-US" dirty="0" smtClean="0"/>
              <a:t>After the needle is inserted into the fluid, push down on the plunger to transfer the air in the syringe into the bottle of fluid, then pull back and begin filling your syringe.</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Injections</a:t>
            </a:r>
            <a:endParaRPr lang="en-US" dirty="0"/>
          </a:p>
        </p:txBody>
      </p:sp>
      <p:sp>
        <p:nvSpPr>
          <p:cNvPr id="3" name="Date Placeholder 2"/>
          <p:cNvSpPr>
            <a:spLocks noGrp="1"/>
          </p:cNvSpPr>
          <p:nvPr>
            <p:ph type="dt" sz="half" idx="10"/>
          </p:nvPr>
        </p:nvSpPr>
        <p:spPr/>
        <p:txBody>
          <a:bodyPr/>
          <a:lstStyle/>
          <a:p>
            <a:fld id="{C750FFC9-4275-46A9-BC4E-E656406820B5}" type="datetime1">
              <a:rPr lang="en-US" smtClean="0"/>
              <a:pPr/>
              <a:t>11/5/2012</a:t>
            </a:fld>
            <a:endParaRPr lang="en-US"/>
          </a:p>
        </p:txBody>
      </p:sp>
      <p:sp>
        <p:nvSpPr>
          <p:cNvPr id="4" name="Slide Number Placeholder 3"/>
          <p:cNvSpPr>
            <a:spLocks noGrp="1"/>
          </p:cNvSpPr>
          <p:nvPr>
            <p:ph type="sldNum" sz="quarter" idx="12"/>
          </p:nvPr>
        </p:nvSpPr>
        <p:spPr/>
        <p:txBody>
          <a:bodyPr>
            <a:normAutofit fontScale="85000" lnSpcReduction="20000"/>
          </a:bodyPr>
          <a:lstStyle/>
          <a:p>
            <a:fld id="{59BD2BCE-E736-4B81-BA76-F3B497391995}" type="slidenum">
              <a:rPr lang="en-US" smtClean="0"/>
              <a:pPr/>
              <a:t>2</a:t>
            </a:fld>
            <a:endParaRPr lang="en-US"/>
          </a:p>
        </p:txBody>
      </p:sp>
      <p:sp>
        <p:nvSpPr>
          <p:cNvPr id="5" name="Content Placeholder 4"/>
          <p:cNvSpPr>
            <a:spLocks noGrp="1"/>
          </p:cNvSpPr>
          <p:nvPr>
            <p:ph sz="quarter" idx="1"/>
          </p:nvPr>
        </p:nvSpPr>
        <p:spPr/>
        <p:txBody>
          <a:bodyPr/>
          <a:lstStyle/>
          <a:p>
            <a:r>
              <a:rPr lang="en-US" dirty="0" smtClean="0"/>
              <a:t>Follow your veterinarians </a:t>
            </a:r>
            <a:r>
              <a:rPr lang="en-US" dirty="0" err="1" smtClean="0"/>
              <a:t>guidleines</a:t>
            </a:r>
            <a:r>
              <a:rPr lang="en-US" dirty="0" smtClean="0"/>
              <a:t> for all injections</a:t>
            </a:r>
          </a:p>
          <a:p>
            <a:r>
              <a:rPr lang="en-US" dirty="0" smtClean="0"/>
              <a:t>Choose an area of clean, dry skin as the site for the injection.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Routes of Administration</a:t>
            </a:r>
            <a:endParaRPr lang="en-US" dirty="0"/>
          </a:p>
        </p:txBody>
      </p:sp>
      <p:sp>
        <p:nvSpPr>
          <p:cNvPr id="3" name="Date Placeholder 2"/>
          <p:cNvSpPr>
            <a:spLocks noGrp="1"/>
          </p:cNvSpPr>
          <p:nvPr>
            <p:ph type="dt" sz="half" idx="10"/>
          </p:nvPr>
        </p:nvSpPr>
        <p:spPr/>
        <p:txBody>
          <a:bodyPr/>
          <a:lstStyle/>
          <a:p>
            <a:fld id="{C750FFC9-4275-46A9-BC4E-E656406820B5}" type="datetime1">
              <a:rPr lang="en-US" smtClean="0"/>
              <a:pPr/>
              <a:t>11/5/2012</a:t>
            </a:fld>
            <a:endParaRPr lang="en-US"/>
          </a:p>
        </p:txBody>
      </p:sp>
      <p:sp>
        <p:nvSpPr>
          <p:cNvPr id="4" name="Slide Number Placeholder 3"/>
          <p:cNvSpPr>
            <a:spLocks noGrp="1"/>
          </p:cNvSpPr>
          <p:nvPr>
            <p:ph type="sldNum" sz="quarter" idx="12"/>
          </p:nvPr>
        </p:nvSpPr>
        <p:spPr/>
        <p:txBody>
          <a:bodyPr>
            <a:normAutofit fontScale="85000" lnSpcReduction="20000"/>
          </a:bodyPr>
          <a:lstStyle/>
          <a:p>
            <a:fld id="{59BD2BCE-E736-4B81-BA76-F3B497391995}" type="slidenum">
              <a:rPr lang="en-US" smtClean="0"/>
              <a:pPr/>
              <a:t>3</a:t>
            </a:fld>
            <a:endParaRPr lang="en-US"/>
          </a:p>
        </p:txBody>
      </p:sp>
      <p:sp>
        <p:nvSpPr>
          <p:cNvPr id="5" name="Content Placeholder 4"/>
          <p:cNvSpPr>
            <a:spLocks noGrp="1"/>
          </p:cNvSpPr>
          <p:nvPr>
            <p:ph sz="quarter" idx="1"/>
          </p:nvPr>
        </p:nvSpPr>
        <p:spPr/>
        <p:txBody>
          <a:bodyPr/>
          <a:lstStyle/>
          <a:p>
            <a:r>
              <a:rPr lang="en-US" dirty="0" smtClean="0"/>
              <a:t>Intramuscular (IM)</a:t>
            </a:r>
          </a:p>
          <a:p>
            <a:r>
              <a:rPr lang="en-US" dirty="0" smtClean="0"/>
              <a:t>Subcutaneous (Sub-Q)</a:t>
            </a:r>
          </a:p>
          <a:p>
            <a:r>
              <a:rPr lang="en-US" dirty="0" smtClean="0"/>
              <a:t>Intravenous (IV)</a:t>
            </a:r>
          </a:p>
          <a:p>
            <a:r>
              <a:rPr lang="en-US" dirty="0" smtClean="0"/>
              <a:t> </a:t>
            </a:r>
            <a:r>
              <a:rPr lang="en-US" dirty="0" err="1" smtClean="0"/>
              <a:t>Intreperitoneal</a:t>
            </a:r>
            <a:r>
              <a:rPr lang="en-US" dirty="0" smtClean="0"/>
              <a:t> (IP)</a:t>
            </a:r>
          </a:p>
          <a:p>
            <a:r>
              <a:rPr lang="en-US" dirty="0" smtClean="0"/>
              <a:t>Nasal</a:t>
            </a:r>
          </a:p>
          <a:p>
            <a:r>
              <a:rPr lang="en-US" dirty="0" smtClean="0"/>
              <a:t>Oral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Intramuscular</a:t>
            </a:r>
            <a:endParaRPr lang="en-US" dirty="0"/>
          </a:p>
        </p:txBody>
      </p:sp>
      <p:sp>
        <p:nvSpPr>
          <p:cNvPr id="3" name="Date Placeholder 2"/>
          <p:cNvSpPr>
            <a:spLocks noGrp="1"/>
          </p:cNvSpPr>
          <p:nvPr>
            <p:ph type="dt" sz="half" idx="10"/>
          </p:nvPr>
        </p:nvSpPr>
        <p:spPr/>
        <p:txBody>
          <a:bodyPr/>
          <a:lstStyle/>
          <a:p>
            <a:fld id="{C750FFC9-4275-46A9-BC4E-E656406820B5}" type="datetime1">
              <a:rPr lang="en-US" smtClean="0"/>
              <a:pPr/>
              <a:t>11/5/2012</a:t>
            </a:fld>
            <a:endParaRPr lang="en-US"/>
          </a:p>
        </p:txBody>
      </p:sp>
      <p:sp>
        <p:nvSpPr>
          <p:cNvPr id="4" name="Slide Number Placeholder 3"/>
          <p:cNvSpPr>
            <a:spLocks noGrp="1"/>
          </p:cNvSpPr>
          <p:nvPr>
            <p:ph type="sldNum" sz="quarter" idx="12"/>
          </p:nvPr>
        </p:nvSpPr>
        <p:spPr/>
        <p:txBody>
          <a:bodyPr>
            <a:normAutofit fontScale="85000" lnSpcReduction="20000"/>
          </a:bodyPr>
          <a:lstStyle/>
          <a:p>
            <a:fld id="{59BD2BCE-E736-4B81-BA76-F3B497391995}" type="slidenum">
              <a:rPr lang="en-US" smtClean="0"/>
              <a:pPr/>
              <a:t>4</a:t>
            </a:fld>
            <a:endParaRPr lang="en-US"/>
          </a:p>
        </p:txBody>
      </p:sp>
      <p:sp>
        <p:nvSpPr>
          <p:cNvPr id="5" name="Content Placeholder 4"/>
          <p:cNvSpPr>
            <a:spLocks noGrp="1"/>
          </p:cNvSpPr>
          <p:nvPr>
            <p:ph sz="quarter" idx="1"/>
          </p:nvPr>
        </p:nvSpPr>
        <p:spPr/>
        <p:txBody>
          <a:bodyPr/>
          <a:lstStyle/>
          <a:p>
            <a:r>
              <a:rPr lang="en-US" dirty="0" smtClean="0"/>
              <a:t>Injection will be given into the muscle</a:t>
            </a:r>
          </a:p>
          <a:p>
            <a:pPr lvl="1"/>
            <a:r>
              <a:rPr lang="en-US" dirty="0" smtClean="0"/>
              <a:t>Choose a site that is less valuable to the consumer to inject</a:t>
            </a:r>
          </a:p>
          <a:p>
            <a:pPr lvl="1"/>
            <a:r>
              <a:rPr lang="en-US" dirty="0" smtClean="0"/>
              <a:t>Give IM injections deep into a muscle. </a:t>
            </a:r>
          </a:p>
          <a:p>
            <a:pPr lvl="2"/>
            <a:r>
              <a:rPr lang="en-US" dirty="0" smtClean="0"/>
              <a:t>Use a needle long enough to penetrate skin, subcutaneous tissue and fat to reach the muscle. </a:t>
            </a:r>
          </a:p>
          <a:p>
            <a:pPr lvl="2"/>
            <a:r>
              <a:rPr lang="en-US" dirty="0" smtClean="0"/>
              <a:t>The needle should enter the skin perpendicular to the skin surface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Intramuscular</a:t>
            </a:r>
            <a:endParaRPr lang="en-US" dirty="0"/>
          </a:p>
        </p:txBody>
      </p:sp>
      <p:sp>
        <p:nvSpPr>
          <p:cNvPr id="3" name="Date Placeholder 2"/>
          <p:cNvSpPr>
            <a:spLocks noGrp="1"/>
          </p:cNvSpPr>
          <p:nvPr>
            <p:ph type="dt" sz="half" idx="10"/>
          </p:nvPr>
        </p:nvSpPr>
        <p:spPr/>
        <p:txBody>
          <a:bodyPr/>
          <a:lstStyle/>
          <a:p>
            <a:fld id="{C750FFC9-4275-46A9-BC4E-E656406820B5}" type="datetime1">
              <a:rPr lang="en-US" smtClean="0"/>
              <a:pPr/>
              <a:t>11/5/2012</a:t>
            </a:fld>
            <a:endParaRPr lang="en-US"/>
          </a:p>
        </p:txBody>
      </p:sp>
      <p:sp>
        <p:nvSpPr>
          <p:cNvPr id="4" name="Slide Number Placeholder 3"/>
          <p:cNvSpPr>
            <a:spLocks noGrp="1"/>
          </p:cNvSpPr>
          <p:nvPr>
            <p:ph type="sldNum" sz="quarter" idx="12"/>
          </p:nvPr>
        </p:nvSpPr>
        <p:spPr/>
        <p:txBody>
          <a:bodyPr>
            <a:normAutofit fontScale="85000" lnSpcReduction="20000"/>
          </a:bodyPr>
          <a:lstStyle/>
          <a:p>
            <a:fld id="{59BD2BCE-E736-4B81-BA76-F3B497391995}" type="slidenum">
              <a:rPr lang="en-US" smtClean="0"/>
              <a:pPr/>
              <a:t>5</a:t>
            </a:fld>
            <a:endParaRPr lang="en-US"/>
          </a:p>
        </p:txBody>
      </p:sp>
      <p:pic>
        <p:nvPicPr>
          <p:cNvPr id="7" name="Picture 2"/>
          <p:cNvPicPr>
            <a:picLocks noChangeAspect="1" noChangeArrowheads="1"/>
          </p:cNvPicPr>
          <p:nvPr/>
        </p:nvPicPr>
        <p:blipFill>
          <a:blip r:embed="rId2" cstate="print"/>
          <a:srcRect/>
          <a:stretch>
            <a:fillRect/>
          </a:stretch>
        </p:blipFill>
        <p:spPr bwMode="auto">
          <a:xfrm>
            <a:off x="2057400" y="1905000"/>
            <a:ext cx="5257800" cy="48089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Subcutaneous (Sub-Q)</a:t>
            </a:r>
            <a:endParaRPr lang="en-US" dirty="0"/>
          </a:p>
        </p:txBody>
      </p:sp>
      <p:sp>
        <p:nvSpPr>
          <p:cNvPr id="3" name="Date Placeholder 2"/>
          <p:cNvSpPr>
            <a:spLocks noGrp="1"/>
          </p:cNvSpPr>
          <p:nvPr>
            <p:ph type="dt" sz="half" idx="10"/>
          </p:nvPr>
        </p:nvSpPr>
        <p:spPr/>
        <p:txBody>
          <a:bodyPr/>
          <a:lstStyle/>
          <a:p>
            <a:fld id="{1DC8F73A-5289-46A5-B1E7-BAEFB8385807}" type="datetime1">
              <a:rPr lang="en-US" smtClean="0"/>
              <a:pPr/>
              <a:t>11/5/2012</a:t>
            </a:fld>
            <a:endParaRPr lang="en-US"/>
          </a:p>
        </p:txBody>
      </p:sp>
      <p:sp>
        <p:nvSpPr>
          <p:cNvPr id="4" name="Slide Number Placeholder 3"/>
          <p:cNvSpPr>
            <a:spLocks noGrp="1"/>
          </p:cNvSpPr>
          <p:nvPr>
            <p:ph type="sldNum" sz="quarter" idx="12"/>
          </p:nvPr>
        </p:nvSpPr>
        <p:spPr/>
        <p:txBody>
          <a:bodyPr>
            <a:normAutofit fontScale="85000" lnSpcReduction="20000"/>
          </a:bodyPr>
          <a:lstStyle/>
          <a:p>
            <a:fld id="{59BD2BCE-E736-4B81-BA76-F3B497391995}" type="slidenum">
              <a:rPr lang="en-US" smtClean="0"/>
              <a:pPr/>
              <a:t>6</a:t>
            </a:fld>
            <a:endParaRPr lang="en-US"/>
          </a:p>
        </p:txBody>
      </p:sp>
      <p:sp>
        <p:nvSpPr>
          <p:cNvPr id="5" name="Content Placeholder 4"/>
          <p:cNvSpPr>
            <a:spLocks noGrp="1"/>
          </p:cNvSpPr>
          <p:nvPr>
            <p:ph sz="quarter" idx="1"/>
          </p:nvPr>
        </p:nvSpPr>
        <p:spPr/>
        <p:txBody>
          <a:bodyPr>
            <a:normAutofit fontScale="92500" lnSpcReduction="10000"/>
          </a:bodyPr>
          <a:lstStyle/>
          <a:p>
            <a:r>
              <a:rPr lang="en-US" dirty="0" smtClean="0"/>
              <a:t>Injection will be given under the skin</a:t>
            </a:r>
          </a:p>
          <a:p>
            <a:pPr lvl="1"/>
            <a:r>
              <a:rPr lang="en-US" dirty="0" smtClean="0"/>
              <a:t>If bottle says you can give IM or Sub-Q choose Sub-Q</a:t>
            </a:r>
          </a:p>
          <a:p>
            <a:pPr lvl="1"/>
            <a:r>
              <a:rPr lang="en-US" dirty="0" smtClean="0"/>
              <a:t>Give SQ injections half way up the neck in front of the shoulder, or over the ribs well behind the shoulder.</a:t>
            </a:r>
          </a:p>
          <a:p>
            <a:pPr lvl="1"/>
            <a:r>
              <a:rPr lang="en-US" dirty="0" smtClean="0"/>
              <a:t>Use a 0.5 to 1 inch long needle. </a:t>
            </a:r>
          </a:p>
          <a:p>
            <a:pPr lvl="2"/>
            <a:r>
              <a:rPr lang="en-US" dirty="0" smtClean="0"/>
              <a:t>To give SQ injections for cattle, lift a fold of skin to make a skin "tent". Insert the needle through one side of the tent at an angle of 30 to 45 degrees relative to the surface of the body. </a:t>
            </a:r>
          </a:p>
          <a:p>
            <a:pPr lvl="2"/>
            <a:r>
              <a:rPr lang="en-US" dirty="0" smtClean="0"/>
              <a:t>For swine, it won't be possible to make a "tent", so slide the needle under the skin at an angle of about 30 degrees from parallel to the skin surface and inject.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Subcutaneous</a:t>
            </a:r>
            <a:endParaRPr lang="en-US" dirty="0"/>
          </a:p>
        </p:txBody>
      </p:sp>
      <p:sp>
        <p:nvSpPr>
          <p:cNvPr id="3" name="Date Placeholder 2"/>
          <p:cNvSpPr>
            <a:spLocks noGrp="1"/>
          </p:cNvSpPr>
          <p:nvPr>
            <p:ph type="dt" sz="half" idx="10"/>
          </p:nvPr>
        </p:nvSpPr>
        <p:spPr/>
        <p:txBody>
          <a:bodyPr/>
          <a:lstStyle/>
          <a:p>
            <a:fld id="{C750FFC9-4275-46A9-BC4E-E656406820B5}" type="datetime1">
              <a:rPr lang="en-US" smtClean="0"/>
              <a:pPr/>
              <a:t>11/5/2012</a:t>
            </a:fld>
            <a:endParaRPr lang="en-US"/>
          </a:p>
        </p:txBody>
      </p:sp>
      <p:sp>
        <p:nvSpPr>
          <p:cNvPr id="4" name="Slide Number Placeholder 3"/>
          <p:cNvSpPr>
            <a:spLocks noGrp="1"/>
          </p:cNvSpPr>
          <p:nvPr>
            <p:ph type="sldNum" sz="quarter" idx="12"/>
          </p:nvPr>
        </p:nvSpPr>
        <p:spPr/>
        <p:txBody>
          <a:bodyPr>
            <a:normAutofit fontScale="85000" lnSpcReduction="20000"/>
          </a:bodyPr>
          <a:lstStyle/>
          <a:p>
            <a:fld id="{59BD2BCE-E736-4B81-BA76-F3B497391995}" type="slidenum">
              <a:rPr lang="en-US" smtClean="0"/>
              <a:pPr/>
              <a:t>7</a:t>
            </a:fld>
            <a:endParaRPr lang="en-US"/>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1371600" y="1828800"/>
            <a:ext cx="6465605" cy="414774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Intravenous (IV)</a:t>
            </a:r>
            <a:endParaRPr lang="en-US" dirty="0"/>
          </a:p>
        </p:txBody>
      </p:sp>
      <p:sp>
        <p:nvSpPr>
          <p:cNvPr id="3" name="Date Placeholder 2"/>
          <p:cNvSpPr>
            <a:spLocks noGrp="1"/>
          </p:cNvSpPr>
          <p:nvPr>
            <p:ph type="dt" sz="half" idx="10"/>
          </p:nvPr>
        </p:nvSpPr>
        <p:spPr/>
        <p:txBody>
          <a:bodyPr/>
          <a:lstStyle/>
          <a:p>
            <a:fld id="{C750FFC9-4275-46A9-BC4E-E656406820B5}" type="datetime1">
              <a:rPr lang="en-US" smtClean="0"/>
              <a:pPr/>
              <a:t>11/5/2012</a:t>
            </a:fld>
            <a:endParaRPr lang="en-US"/>
          </a:p>
        </p:txBody>
      </p:sp>
      <p:sp>
        <p:nvSpPr>
          <p:cNvPr id="4" name="Slide Number Placeholder 3"/>
          <p:cNvSpPr>
            <a:spLocks noGrp="1"/>
          </p:cNvSpPr>
          <p:nvPr>
            <p:ph type="sldNum" sz="quarter" idx="12"/>
          </p:nvPr>
        </p:nvSpPr>
        <p:spPr/>
        <p:txBody>
          <a:bodyPr>
            <a:normAutofit fontScale="85000" lnSpcReduction="20000"/>
          </a:bodyPr>
          <a:lstStyle/>
          <a:p>
            <a:fld id="{59BD2BCE-E736-4B81-BA76-F3B497391995}" type="slidenum">
              <a:rPr lang="en-US" smtClean="0"/>
              <a:pPr/>
              <a:t>8</a:t>
            </a:fld>
            <a:endParaRPr lang="en-US"/>
          </a:p>
        </p:txBody>
      </p:sp>
      <p:sp>
        <p:nvSpPr>
          <p:cNvPr id="5" name="Content Placeholder 4"/>
          <p:cNvSpPr>
            <a:spLocks noGrp="1"/>
          </p:cNvSpPr>
          <p:nvPr>
            <p:ph sz="quarter" idx="1"/>
          </p:nvPr>
        </p:nvSpPr>
        <p:spPr/>
        <p:txBody>
          <a:bodyPr>
            <a:normAutofit fontScale="92500" lnSpcReduction="20000"/>
          </a:bodyPr>
          <a:lstStyle/>
          <a:p>
            <a:r>
              <a:rPr lang="en-US" dirty="0" smtClean="0"/>
              <a:t>Will be delivered directly into the vein of an animal</a:t>
            </a:r>
          </a:p>
          <a:p>
            <a:pPr lvl="1"/>
            <a:r>
              <a:rPr lang="en-US" dirty="0" smtClean="0"/>
              <a:t>Done when large amounts of a drug need to be given</a:t>
            </a:r>
          </a:p>
          <a:p>
            <a:pPr lvl="1"/>
            <a:r>
              <a:rPr lang="en-US" dirty="0" smtClean="0"/>
              <a:t>Apply pressure on the vein to make it swell so you can find it more easily.</a:t>
            </a:r>
          </a:p>
          <a:p>
            <a:pPr lvl="1"/>
            <a:r>
              <a:rPr lang="en-US" dirty="0" smtClean="0"/>
              <a:t>Push the needle into the vein. When the needle enters the vein, blood will enter the syringe through the needle.</a:t>
            </a:r>
          </a:p>
          <a:p>
            <a:pPr lvl="1"/>
            <a:r>
              <a:rPr lang="en-US" dirty="0" smtClean="0"/>
              <a:t>Take pressure off or release the vein.</a:t>
            </a:r>
          </a:p>
          <a:p>
            <a:pPr lvl="1"/>
            <a:r>
              <a:rPr lang="en-US" dirty="0" smtClean="0"/>
              <a:t>Slowly inject the rest of the content of the syringe.</a:t>
            </a:r>
          </a:p>
          <a:p>
            <a:pPr lvl="1"/>
            <a:r>
              <a:rPr lang="en-US" dirty="0" smtClean="0"/>
              <a:t>Once finished, remove the needle.</a:t>
            </a:r>
          </a:p>
          <a:p>
            <a:pPr lvl="1"/>
            <a:r>
              <a:rPr lang="en-US" dirty="0" smtClean="0"/>
              <a:t>Apply pressure on the site with cotton moistened with 70¾ alcohol.</a:t>
            </a:r>
          </a:p>
          <a:p>
            <a:pPr lvl="1"/>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Intravenous (IV)</a:t>
            </a:r>
            <a:endParaRPr lang="en-US" dirty="0"/>
          </a:p>
        </p:txBody>
      </p:sp>
      <p:sp>
        <p:nvSpPr>
          <p:cNvPr id="3" name="Date Placeholder 2"/>
          <p:cNvSpPr>
            <a:spLocks noGrp="1"/>
          </p:cNvSpPr>
          <p:nvPr>
            <p:ph type="dt" sz="half" idx="10"/>
          </p:nvPr>
        </p:nvSpPr>
        <p:spPr/>
        <p:txBody>
          <a:bodyPr/>
          <a:lstStyle/>
          <a:p>
            <a:fld id="{C750FFC9-4275-46A9-BC4E-E656406820B5}" type="datetime1">
              <a:rPr lang="en-US" smtClean="0"/>
              <a:pPr/>
              <a:t>11/5/2012</a:t>
            </a:fld>
            <a:endParaRPr lang="en-US"/>
          </a:p>
        </p:txBody>
      </p:sp>
      <p:sp>
        <p:nvSpPr>
          <p:cNvPr id="4" name="Slide Number Placeholder 3"/>
          <p:cNvSpPr>
            <a:spLocks noGrp="1"/>
          </p:cNvSpPr>
          <p:nvPr>
            <p:ph type="sldNum" sz="quarter" idx="12"/>
          </p:nvPr>
        </p:nvSpPr>
        <p:spPr/>
        <p:txBody>
          <a:bodyPr>
            <a:normAutofit fontScale="85000" lnSpcReduction="20000"/>
          </a:bodyPr>
          <a:lstStyle/>
          <a:p>
            <a:fld id="{59BD2BCE-E736-4B81-BA76-F3B497391995}" type="slidenum">
              <a:rPr lang="en-US" smtClean="0"/>
              <a:pPr/>
              <a:t>9</a:t>
            </a:fld>
            <a:endParaRPr lang="en-US"/>
          </a:p>
        </p:txBody>
      </p:sp>
      <p:pic>
        <p:nvPicPr>
          <p:cNvPr id="3074" name="Picture 2"/>
          <p:cNvPicPr>
            <a:picLocks noChangeAspect="1" noChangeArrowheads="1"/>
          </p:cNvPicPr>
          <p:nvPr/>
        </p:nvPicPr>
        <p:blipFill>
          <a:blip r:embed="rId2" cstate="print"/>
          <a:srcRect/>
          <a:stretch>
            <a:fillRect/>
          </a:stretch>
        </p:blipFill>
        <p:spPr bwMode="auto">
          <a:xfrm>
            <a:off x="762000" y="1981200"/>
            <a:ext cx="4452938" cy="396322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419</TotalTime>
  <Words>770</Words>
  <Application>Microsoft Office PowerPoint</Application>
  <PresentationFormat>On-screen Show (4:3)</PresentationFormat>
  <Paragraphs>108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Median</vt:lpstr>
      <vt:lpstr>Giving Medications to animals by injection</vt:lpstr>
      <vt:lpstr>Principles of Injections</vt:lpstr>
      <vt:lpstr>Routes of Administration</vt:lpstr>
      <vt:lpstr>Intramuscular</vt:lpstr>
      <vt:lpstr>Intramuscular</vt:lpstr>
      <vt:lpstr>Subcutaneous (Sub-Q)</vt:lpstr>
      <vt:lpstr>Subcutaneous</vt:lpstr>
      <vt:lpstr>Intravenous (IV)</vt:lpstr>
      <vt:lpstr>Intravenous (IV)</vt:lpstr>
      <vt:lpstr>Intraperitoneal (IP)</vt:lpstr>
      <vt:lpstr>Nasal</vt:lpstr>
      <vt:lpstr>Oral</vt:lpstr>
      <vt:lpstr>Parts of a Syringe</vt:lpstr>
      <vt:lpstr>Types of Syringes</vt:lpstr>
      <vt:lpstr>How to Read a Syringe</vt:lpstr>
      <vt:lpstr>How to Read a Syringe</vt:lpstr>
      <vt:lpstr>How to Fill a Syringe</vt:lpstr>
      <vt:lpstr>How to Fill a Syringe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Giving Medications to animals by injection</dc:title>
  <dc:creator>Owner</dc:creator>
  <cp:lastModifiedBy>student</cp:lastModifiedBy>
  <cp:revision>22</cp:revision>
  <dcterms:created xsi:type="dcterms:W3CDTF">2010-02-18T05:52:45Z</dcterms:created>
  <dcterms:modified xsi:type="dcterms:W3CDTF">2012-11-05T19:47:22Z</dcterms:modified>
</cp:coreProperties>
</file>