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9" r:id="rId3"/>
    <p:sldId id="287" r:id="rId4"/>
    <p:sldId id="355" r:id="rId5"/>
    <p:sldId id="286" r:id="rId6"/>
    <p:sldId id="314" r:id="rId7"/>
    <p:sldId id="311" r:id="rId8"/>
    <p:sldId id="312" r:id="rId9"/>
    <p:sldId id="313" r:id="rId10"/>
    <p:sldId id="330" r:id="rId11"/>
    <p:sldId id="331" r:id="rId12"/>
    <p:sldId id="332" r:id="rId13"/>
    <p:sldId id="333" r:id="rId14"/>
    <p:sldId id="315" r:id="rId15"/>
    <p:sldId id="316" r:id="rId16"/>
    <p:sldId id="317" r:id="rId17"/>
    <p:sldId id="318" r:id="rId18"/>
    <p:sldId id="319" r:id="rId19"/>
    <p:sldId id="346" r:id="rId20"/>
    <p:sldId id="347" r:id="rId21"/>
    <p:sldId id="348" r:id="rId22"/>
    <p:sldId id="321" r:id="rId23"/>
    <p:sldId id="322" r:id="rId24"/>
    <p:sldId id="323" r:id="rId25"/>
    <p:sldId id="324" r:id="rId26"/>
    <p:sldId id="325" r:id="rId27"/>
    <p:sldId id="334" r:id="rId28"/>
    <p:sldId id="335" r:id="rId29"/>
    <p:sldId id="336" r:id="rId30"/>
    <p:sldId id="371" r:id="rId31"/>
    <p:sldId id="337" r:id="rId32"/>
    <p:sldId id="372" r:id="rId33"/>
    <p:sldId id="370" r:id="rId34"/>
    <p:sldId id="327" r:id="rId35"/>
    <p:sldId id="328" r:id="rId36"/>
    <p:sldId id="329" r:id="rId37"/>
    <p:sldId id="349" r:id="rId38"/>
    <p:sldId id="340" r:id="rId39"/>
    <p:sldId id="343" r:id="rId40"/>
    <p:sldId id="350" r:id="rId41"/>
    <p:sldId id="344" r:id="rId42"/>
    <p:sldId id="342" r:id="rId43"/>
    <p:sldId id="351" r:id="rId44"/>
    <p:sldId id="293" r:id="rId45"/>
    <p:sldId id="339" r:id="rId46"/>
    <p:sldId id="284" r:id="rId47"/>
  </p:sldIdLst>
  <p:sldSz cx="9144000" cy="6858000" type="screen4x3"/>
  <p:notesSz cx="7010400" cy="92964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B58"/>
    <a:srgbClr val="BE0E0A"/>
    <a:srgbClr val="E86748"/>
    <a:srgbClr val="E3A35D"/>
    <a:srgbClr val="F97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8" autoAdjust="0"/>
    <p:restoredTop sz="94641" autoAdjust="0"/>
  </p:normalViewPr>
  <p:slideViewPr>
    <p:cSldViewPr>
      <p:cViewPr varScale="1">
        <p:scale>
          <a:sx n="78" d="100"/>
          <a:sy n="78" d="100"/>
        </p:scale>
        <p:origin x="138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7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8E362F-9FB3-4D6A-8F83-77D387221224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C8E9B8-D08F-4D63-A37B-64F64D90B7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51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A3718-B273-4BFA-B9EA-E61E30D6CF01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9160E-C578-4972-97F5-C3559C970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0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9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64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57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4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0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95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99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64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35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4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29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03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6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9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33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21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8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05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58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87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0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99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876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213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366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867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04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205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669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04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98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2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54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960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0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90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244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791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6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88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2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4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9160E-C578-4972-97F5-C3559C970B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5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2A646A-1EC1-4364-9A39-23501CCC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7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2A646A-1EC1-4364-9A39-23501CCC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2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2A646A-1EC1-4364-9A39-23501CCC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2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2A646A-1EC1-4364-9A39-23501CCC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0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2A646A-1EC1-4364-9A39-23501CCCA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8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F371D5-A9F1-47FB-9BE0-8384F20D6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5" y="6547103"/>
            <a:ext cx="865775" cy="31089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9860D73-45FE-4907-82B4-5410F768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19" y="-2346"/>
            <a:ext cx="8229600" cy="1207303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60AFA5-B92A-4F05-B99B-04AEFC190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18" y="1253330"/>
            <a:ext cx="8229599" cy="529377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F4703-B8CB-4620-969D-E82C0EB7F93A}"/>
              </a:ext>
            </a:extLst>
          </p:cNvPr>
          <p:cNvSpPr txBox="1"/>
          <p:nvPr userDrawn="1"/>
        </p:nvSpPr>
        <p:spPr>
          <a:xfrm>
            <a:off x="6990460" y="6547103"/>
            <a:ext cx="170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8C58360-7E0F-43A3-B29F-F2B4CB06C34C}" type="slidenum">
              <a:rPr lang="en-US" sz="1400" smtClean="0"/>
              <a:pPr algn="r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1129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CA572C-FB6E-4BD6-AFF0-AB281828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FDEF4-E726-4083-BEF3-F18918A7C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94411-33D9-40B0-9297-D22E5A8B5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86F21-B71F-430F-8396-04CB7D5AC2C8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C85B0-E6EC-4E01-B27D-D56D51127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99104-E8AC-41ED-94C1-27315F171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2EDC3-B32B-469D-BBF2-A947D8792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4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3.xml"/><Relationship Id="rId5" Type="http://schemas.openxmlformats.org/officeDocument/2006/relationships/slide" Target="slide22.xml"/><Relationship Id="rId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8B1679-C373-41B5-B19E-0C85A240D3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609600"/>
            <a:ext cx="9144000" cy="609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Benefits of the Horticulture Industry</a:t>
            </a:r>
          </a:p>
        </p:txBody>
      </p:sp>
    </p:spTree>
    <p:extLst>
      <p:ext uri="{BB962C8B-B14F-4D97-AF65-F5344CB8AC3E}">
        <p14:creationId xmlns:p14="http://schemas.microsoft.com/office/powerpoint/2010/main" val="1838327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Olericulture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production of vegetable food crops </a:t>
            </a:r>
          </a:p>
          <a:p>
            <a:r>
              <a:rPr lang="en-US" dirty="0"/>
              <a:t>Encompasses crop establishment, such as:</a:t>
            </a:r>
          </a:p>
          <a:p>
            <a:pPr lvl="1"/>
            <a:r>
              <a:rPr lang="en-US" dirty="0"/>
              <a:t>selection of seeds</a:t>
            </a:r>
          </a:p>
          <a:p>
            <a:pPr lvl="1"/>
            <a:r>
              <a:rPr lang="en-US" dirty="0"/>
              <a:t>seedbed preparation</a:t>
            </a:r>
          </a:p>
          <a:p>
            <a:pPr lvl="1"/>
            <a:r>
              <a:rPr lang="en-US" dirty="0"/>
              <a:t>establishment of vegetable crops by seed and transplants</a:t>
            </a:r>
          </a:p>
        </p:txBody>
      </p:sp>
      <p:pic>
        <p:nvPicPr>
          <p:cNvPr id="7" name="Picture 6" descr="Image of a crop growing in a field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3900216"/>
            <a:ext cx="4802335" cy="25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39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Horticulture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production and use of plants to beautify the environment</a:t>
            </a:r>
          </a:p>
          <a:p>
            <a:r>
              <a:rPr lang="en-US" dirty="0"/>
              <a:t>Provides:</a:t>
            </a:r>
          </a:p>
          <a:p>
            <a:pPr lvl="1"/>
            <a:r>
              <a:rPr lang="en-US" dirty="0"/>
              <a:t>tranquility</a:t>
            </a:r>
          </a:p>
          <a:p>
            <a:pPr lvl="1"/>
            <a:r>
              <a:rPr lang="en-US" dirty="0"/>
              <a:t>aesthetic enjoyment</a:t>
            </a:r>
          </a:p>
          <a:p>
            <a:pPr lvl="1"/>
            <a:r>
              <a:rPr lang="en-US" dirty="0"/>
              <a:t>sense of enjoyment</a:t>
            </a:r>
          </a:p>
        </p:txBody>
      </p:sp>
      <p:pic>
        <p:nvPicPr>
          <p:cNvPr id="5122" name="Picture 2" descr="Image of pink flowers growing in a flower bed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96443"/>
            <a:ext cx="4572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71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Medicinal Horticulture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large groups of plants used in medicine and veterinary practice for therapeutic or preventative purposes</a:t>
            </a:r>
          </a:p>
          <a:p>
            <a:r>
              <a:rPr lang="en-US" dirty="0"/>
              <a:t>Provides:</a:t>
            </a:r>
          </a:p>
          <a:p>
            <a:pPr lvl="1"/>
            <a:r>
              <a:rPr lang="en-US" dirty="0"/>
              <a:t>synergic medicine</a:t>
            </a:r>
          </a:p>
          <a:p>
            <a:pPr lvl="1"/>
            <a:r>
              <a:rPr lang="en-US" dirty="0"/>
              <a:t>support of official medicine</a:t>
            </a:r>
          </a:p>
          <a:p>
            <a:pPr lvl="1"/>
            <a:r>
              <a:rPr lang="en-US" dirty="0"/>
              <a:t>preventative medicine </a:t>
            </a:r>
          </a:p>
        </p:txBody>
      </p:sp>
      <p:pic>
        <p:nvPicPr>
          <p:cNvPr id="8" name="Picture 7" descr="Image of a pile of green leaves. 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4"/>
          <a:stretch/>
        </p:blipFill>
        <p:spPr>
          <a:xfrm rot="5400000">
            <a:off x="5432867" y="3406333"/>
            <a:ext cx="3267841" cy="25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Nursery/Plant 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place where plants are grown for the sake of being moved or transplanted later</a:t>
            </a:r>
          </a:p>
          <a:p>
            <a:r>
              <a:rPr lang="en-US" dirty="0"/>
              <a:t>Is conducted through seed or vegetative practices, such as:</a:t>
            </a:r>
          </a:p>
          <a:p>
            <a:pPr lvl="1"/>
            <a:r>
              <a:rPr lang="en-US" dirty="0"/>
              <a:t>cuttings</a:t>
            </a:r>
          </a:p>
          <a:p>
            <a:pPr lvl="1"/>
            <a:r>
              <a:rPr lang="en-US" dirty="0"/>
              <a:t>grafting</a:t>
            </a:r>
          </a:p>
          <a:p>
            <a:pPr lvl="1"/>
            <a:r>
              <a:rPr lang="en-US" dirty="0"/>
              <a:t>tissue culture</a:t>
            </a:r>
          </a:p>
        </p:txBody>
      </p:sp>
      <p:pic>
        <p:nvPicPr>
          <p:cNvPr id="6146" name="Picture 2" descr="Image of a tree that is being grafted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581400"/>
            <a:ext cx="3923911" cy="2679925"/>
          </a:xfrm>
          <a:prstGeom prst="rect">
            <a:avLst/>
          </a:prstGeom>
        </p:spPr>
      </p:pic>
      <p:pic>
        <p:nvPicPr>
          <p:cNvPr id="7" name="Picture 2" descr="Links to Main Menu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795" y="6172102"/>
            <a:ext cx="917466" cy="6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50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819CDB-C781-49DB-998E-3D415A9A80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33400"/>
            <a:ext cx="9144000" cy="533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Aesthetic, Recreational and Therapeutic Value</a:t>
            </a:r>
          </a:p>
        </p:txBody>
      </p:sp>
    </p:spTree>
    <p:extLst>
      <p:ext uri="{BB962C8B-B14F-4D97-AF65-F5344CB8AC3E}">
        <p14:creationId xmlns:p14="http://schemas.microsoft.com/office/powerpoint/2010/main" val="3442468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aesthetic, recreational and therapeutic value</a:t>
            </a:r>
          </a:p>
          <a:p>
            <a:pPr lvl="1"/>
            <a:r>
              <a:rPr lang="en-US" dirty="0"/>
              <a:t>aesthetics are pleasing in appearance; beauty</a:t>
            </a:r>
          </a:p>
          <a:p>
            <a:pPr lvl="1"/>
            <a:r>
              <a:rPr lang="en-US" dirty="0"/>
              <a:t>recreational is the means of refreshment or diversion; hobby</a:t>
            </a:r>
          </a:p>
          <a:p>
            <a:pPr lvl="1"/>
            <a:r>
              <a:rPr lang="en-US" dirty="0"/>
              <a:t>therapeutics provide or assist in a cure; curative</a:t>
            </a:r>
          </a:p>
        </p:txBody>
      </p:sp>
      <p:pic>
        <p:nvPicPr>
          <p:cNvPr id="8" name="Picture 7" descr="Image of plants in various pot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267200"/>
            <a:ext cx="4191000" cy="23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67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aesthetic, recreational and therapeutic value include:</a:t>
            </a:r>
          </a:p>
          <a:p>
            <a:pPr lvl="1"/>
            <a:r>
              <a:rPr lang="en-US" dirty="0"/>
              <a:t>flowers</a:t>
            </a:r>
          </a:p>
          <a:p>
            <a:pPr lvl="1"/>
            <a:r>
              <a:rPr lang="en-US" dirty="0"/>
              <a:t>trees</a:t>
            </a:r>
          </a:p>
          <a:p>
            <a:pPr lvl="1"/>
            <a:r>
              <a:rPr lang="en-US" dirty="0"/>
              <a:t>bushes</a:t>
            </a:r>
          </a:p>
          <a:p>
            <a:pPr lvl="1"/>
            <a:r>
              <a:rPr lang="en-US" dirty="0"/>
              <a:t>garden plants</a:t>
            </a:r>
          </a:p>
          <a:p>
            <a:pPr lvl="1"/>
            <a:r>
              <a:rPr lang="en-US" dirty="0"/>
              <a:t>lawns</a:t>
            </a:r>
          </a:p>
        </p:txBody>
      </p:sp>
      <p:pic>
        <p:nvPicPr>
          <p:cNvPr id="7" name="Picture 6" descr="Image of trees and green gras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90" y="2470419"/>
            <a:ext cx="4699027" cy="31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65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beauty</a:t>
            </a:r>
          </a:p>
          <a:p>
            <a:pPr lvl="1"/>
            <a:r>
              <a:rPr lang="en-US" dirty="0"/>
              <a:t>colorful blooms brighten up a room or space</a:t>
            </a:r>
          </a:p>
          <a:p>
            <a:r>
              <a:rPr lang="en-US" dirty="0"/>
              <a:t>Express emotion</a:t>
            </a:r>
          </a:p>
          <a:p>
            <a:pPr lvl="1"/>
            <a:r>
              <a:rPr lang="en-US" dirty="0"/>
              <a:t>often used as gifts and décor for special occasions</a:t>
            </a:r>
          </a:p>
        </p:txBody>
      </p:sp>
      <p:pic>
        <p:nvPicPr>
          <p:cNvPr id="7" name="Picture 6" descr="Image of purple flowers and a bee flying over them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39235"/>
            <a:ext cx="4694664" cy="31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22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shade</a:t>
            </a:r>
          </a:p>
          <a:p>
            <a:r>
              <a:rPr lang="en-US" dirty="0"/>
              <a:t>Can create a large-scale windbreak</a:t>
            </a:r>
          </a:p>
          <a:p>
            <a:pPr lvl="1"/>
            <a:r>
              <a:rPr lang="en-US" dirty="0"/>
              <a:t>groups of trees which protects an area from wind</a:t>
            </a:r>
          </a:p>
          <a:p>
            <a:r>
              <a:rPr lang="en-US" dirty="0"/>
              <a:t>Reduce pollution</a:t>
            </a:r>
          </a:p>
          <a:p>
            <a:r>
              <a:rPr lang="en-US" dirty="0"/>
              <a:t>Improve appearance </a:t>
            </a:r>
            <a:br>
              <a:rPr lang="en-US" dirty="0"/>
            </a:br>
            <a:r>
              <a:rPr lang="en-US" dirty="0"/>
              <a:t>of homes, parks and </a:t>
            </a:r>
            <a:br>
              <a:rPr lang="en-US" dirty="0"/>
            </a:br>
            <a:r>
              <a:rPr lang="en-US" dirty="0"/>
              <a:t>other landscape</a:t>
            </a:r>
          </a:p>
          <a:p>
            <a:pPr lvl="1"/>
            <a:r>
              <a:rPr lang="en-US" dirty="0"/>
              <a:t>often adds color, </a:t>
            </a:r>
            <a:br>
              <a:rPr lang="en-US" dirty="0"/>
            </a:br>
            <a:r>
              <a:rPr lang="en-US" dirty="0"/>
              <a:t>aroma and shade</a:t>
            </a:r>
          </a:p>
        </p:txBody>
      </p:sp>
      <p:pic>
        <p:nvPicPr>
          <p:cNvPr id="7" name="Picture 6" descr="Image of green tree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81400"/>
            <a:ext cx="393299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38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for a more natural environment</a:t>
            </a:r>
          </a:p>
          <a:p>
            <a:pPr lvl="1"/>
            <a:r>
              <a:rPr lang="en-US" dirty="0"/>
              <a:t>provides a place for reproduction and decomposition of birds, wildlife and other living organisms</a:t>
            </a:r>
          </a:p>
          <a:p>
            <a:r>
              <a:rPr lang="en-US" dirty="0"/>
              <a:t>Create a windbreak and shade for its surroundings</a:t>
            </a:r>
          </a:p>
        </p:txBody>
      </p:sp>
      <p:pic>
        <p:nvPicPr>
          <p:cNvPr id="7" name="Picture 6" descr="Image of a green bush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780621"/>
            <a:ext cx="4724400" cy="26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4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explain the importance of horticultural products.</a:t>
            </a:r>
          </a:p>
          <a:p>
            <a:r>
              <a:rPr lang="en-US" dirty="0"/>
              <a:t>To recognize the aesthetic and recreational value of horticulture.</a:t>
            </a:r>
          </a:p>
          <a:p>
            <a:r>
              <a:rPr lang="en-US" dirty="0"/>
              <a:t>To identify environmental benefits and concerns.</a:t>
            </a:r>
          </a:p>
          <a:p>
            <a:r>
              <a:rPr lang="en-US" dirty="0"/>
              <a:t>To explore the economic role of the horticulture industry.</a:t>
            </a:r>
          </a:p>
        </p:txBody>
      </p:sp>
    </p:spTree>
    <p:extLst>
      <p:ext uri="{BB962C8B-B14F-4D97-AF65-F5344CB8AC3E}">
        <p14:creationId xmlns:p14="http://schemas.microsoft.com/office/powerpoint/2010/main" val="4094869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Garden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produced by hobbyists and large-scale operators</a:t>
            </a:r>
          </a:p>
          <a:p>
            <a:r>
              <a:rPr lang="en-US" dirty="0"/>
              <a:t>Provide food for families on a non-commercial scale </a:t>
            </a:r>
          </a:p>
          <a:p>
            <a:r>
              <a:rPr lang="en-US" dirty="0"/>
              <a:t>Impact the environment by:</a:t>
            </a:r>
          </a:p>
          <a:p>
            <a:pPr lvl="1"/>
            <a:r>
              <a:rPr lang="en-US" dirty="0"/>
              <a:t>cleaning the air</a:t>
            </a:r>
          </a:p>
          <a:p>
            <a:pPr lvl="1"/>
            <a:r>
              <a:rPr lang="en-US" dirty="0"/>
              <a:t>absorbing carbon dioxide </a:t>
            </a:r>
          </a:p>
          <a:p>
            <a:pPr lvl="1"/>
            <a:r>
              <a:rPr lang="en-US" dirty="0"/>
              <a:t>releasing fragrance</a:t>
            </a:r>
          </a:p>
        </p:txBody>
      </p:sp>
      <p:pic>
        <p:nvPicPr>
          <p:cNvPr id="7" name="Picture 6" descr="Image of various colors of flower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212336"/>
            <a:ext cx="3352800" cy="22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49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Offer aesthetically pleasing backdrops for other landscape plantings as well as environmental benefits</a:t>
            </a:r>
          </a:p>
          <a:p>
            <a:pPr lvl="1"/>
            <a:r>
              <a:rPr lang="en-US" dirty="0"/>
              <a:t>preserve and protect soil, air and water resources</a:t>
            </a:r>
          </a:p>
        </p:txBody>
      </p:sp>
      <p:pic>
        <p:nvPicPr>
          <p:cNvPr id="8" name="Picture 7" descr="Image of a lawn mower cutting gras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29000"/>
            <a:ext cx="4531267" cy="3022355"/>
          </a:xfrm>
          <a:prstGeom prst="rect">
            <a:avLst/>
          </a:prstGeom>
        </p:spPr>
      </p:pic>
      <p:pic>
        <p:nvPicPr>
          <p:cNvPr id="7" name="Picture 2" descr="Links to Main Menu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795" y="6172102"/>
            <a:ext cx="917466" cy="6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54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6B99EE-D569-48BE-B38C-362D847EB8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33400"/>
            <a:ext cx="9144000" cy="533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Environmental Value</a:t>
            </a:r>
          </a:p>
        </p:txBody>
      </p:sp>
    </p:spTree>
    <p:extLst>
      <p:ext uri="{BB962C8B-B14F-4D97-AF65-F5344CB8AC3E}">
        <p14:creationId xmlns:p14="http://schemas.microsoft.com/office/powerpoint/2010/main" val="1820480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environmental value</a:t>
            </a:r>
          </a:p>
          <a:p>
            <a:pPr lvl="1"/>
            <a:r>
              <a:rPr lang="en-US" dirty="0"/>
              <a:t>plants impact the air, water, minerals, organisms and other biotic factors in their surroundings</a:t>
            </a:r>
          </a:p>
        </p:txBody>
      </p:sp>
      <p:pic>
        <p:nvPicPr>
          <p:cNvPr id="5122" name="Picture 2" descr="Image of a hand dripping water on a plant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40373"/>
            <a:ext cx="5105400" cy="28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3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019" y="1253330"/>
            <a:ext cx="4559181" cy="5293773"/>
          </a:xfrm>
        </p:spPr>
        <p:txBody>
          <a:bodyPr/>
          <a:lstStyle/>
          <a:p>
            <a:r>
              <a:rPr lang="en-US" dirty="0"/>
              <a:t>Impact the following environmental factors:</a:t>
            </a:r>
          </a:p>
          <a:p>
            <a:pPr lvl="1"/>
            <a:r>
              <a:rPr lang="en-US" dirty="0"/>
              <a:t>air</a:t>
            </a:r>
          </a:p>
          <a:p>
            <a:pPr lvl="1"/>
            <a:r>
              <a:rPr lang="en-US" dirty="0"/>
              <a:t>soil</a:t>
            </a:r>
          </a:p>
          <a:p>
            <a:pPr lvl="1"/>
            <a:r>
              <a:rPr lang="en-US" dirty="0"/>
              <a:t>animal life</a:t>
            </a:r>
          </a:p>
          <a:p>
            <a:pPr lvl="1"/>
            <a:r>
              <a:rPr lang="en-US" dirty="0"/>
              <a:t>erosion</a:t>
            </a:r>
          </a:p>
          <a:p>
            <a:pPr lvl="1"/>
            <a:r>
              <a:rPr lang="en-US" dirty="0"/>
              <a:t>run-off</a:t>
            </a:r>
          </a:p>
        </p:txBody>
      </p:sp>
      <p:pic>
        <p:nvPicPr>
          <p:cNvPr id="6146" name="Picture 2" descr="Image of water running down rocks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47277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46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impacted by horticulture </a:t>
            </a:r>
          </a:p>
          <a:p>
            <a:pPr lvl="1"/>
            <a:r>
              <a:rPr lang="en-US" dirty="0"/>
              <a:t>plants produce oxygen and remove carbon dioxide from the atmosphere</a:t>
            </a:r>
          </a:p>
          <a:p>
            <a:pPr lvl="1"/>
            <a:r>
              <a:rPr lang="en-US" dirty="0"/>
              <a:t>plants enhance air quality by reducing toxins through a process called phytoremediation</a:t>
            </a:r>
          </a:p>
        </p:txBody>
      </p:sp>
      <p:pic>
        <p:nvPicPr>
          <p:cNvPr id="8194" name="Picture 2" descr="Image of a tree in the middle of green grass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00216"/>
            <a:ext cx="4191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46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often used to improve indoor air quality in homes and workplaces</a:t>
            </a:r>
          </a:p>
          <a:p>
            <a:r>
              <a:rPr lang="en-US" dirty="0"/>
              <a:t>Utilized indoors include:</a:t>
            </a:r>
          </a:p>
          <a:p>
            <a:pPr lvl="1"/>
            <a:r>
              <a:rPr lang="en-US" dirty="0"/>
              <a:t>ivy</a:t>
            </a:r>
          </a:p>
          <a:p>
            <a:pPr lvl="1"/>
            <a:r>
              <a:rPr lang="en-US" dirty="0"/>
              <a:t>ferns</a:t>
            </a:r>
          </a:p>
          <a:p>
            <a:pPr lvl="1"/>
            <a:r>
              <a:rPr lang="en-US" dirty="0"/>
              <a:t>potted flowers</a:t>
            </a:r>
          </a:p>
          <a:p>
            <a:pPr lvl="1"/>
            <a:r>
              <a:rPr lang="en-US" dirty="0"/>
              <a:t>small trees </a:t>
            </a:r>
          </a:p>
          <a:p>
            <a:pPr lvl="1"/>
            <a:r>
              <a:rPr lang="en-US" dirty="0"/>
              <a:t>shrubs</a:t>
            </a:r>
          </a:p>
        </p:txBody>
      </p:sp>
      <p:pic>
        <p:nvPicPr>
          <p:cNvPr id="7" name="Picture 6" descr="Image of green plants in pot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25" y="3124200"/>
            <a:ext cx="4647857" cy="31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habitat for bacteria, insects, burrowing mammals and other organisms</a:t>
            </a:r>
          </a:p>
          <a:p>
            <a:r>
              <a:rPr lang="en-US" dirty="0"/>
              <a:t>Recycles raw materials</a:t>
            </a:r>
          </a:p>
          <a:p>
            <a:r>
              <a:rPr lang="en-US" dirty="0"/>
              <a:t>Provides plant benefits, such as:</a:t>
            </a:r>
          </a:p>
          <a:p>
            <a:pPr lvl="1"/>
            <a:r>
              <a:rPr lang="en-US" dirty="0"/>
              <a:t>stability </a:t>
            </a:r>
          </a:p>
          <a:p>
            <a:pPr lvl="1"/>
            <a:r>
              <a:rPr lang="en-US" dirty="0"/>
              <a:t>oxygen</a:t>
            </a:r>
          </a:p>
          <a:p>
            <a:pPr lvl="1"/>
            <a:r>
              <a:rPr lang="en-US" dirty="0"/>
              <a:t>nutrients</a:t>
            </a:r>
          </a:p>
        </p:txBody>
      </p:sp>
      <p:pic>
        <p:nvPicPr>
          <p:cNvPr id="7" name="Picture 6" descr="Image of soil with wet dirt in them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547476"/>
            <a:ext cx="422746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61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affected by horticulture</a:t>
            </a:r>
          </a:p>
          <a:p>
            <a:pPr lvl="1"/>
            <a:r>
              <a:rPr lang="en-US" dirty="0"/>
              <a:t>plants are a food source for many animals</a:t>
            </a:r>
          </a:p>
          <a:p>
            <a:pPr lvl="1"/>
            <a:r>
              <a:rPr lang="en-US" dirty="0"/>
              <a:t>plants make up much of the physical and biological environment for the everyday necessities of animals</a:t>
            </a:r>
          </a:p>
        </p:txBody>
      </p:sp>
      <p:pic>
        <p:nvPicPr>
          <p:cNvPr id="2050" name="Picture 2" descr="Image of a turtle in green grass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6"/>
          <a:stretch/>
        </p:blipFill>
        <p:spPr bwMode="auto">
          <a:xfrm>
            <a:off x="2362200" y="3814325"/>
            <a:ext cx="4648200" cy="27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7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process by which the surface of the earth gets worn down</a:t>
            </a:r>
          </a:p>
        </p:txBody>
      </p:sp>
      <p:pic>
        <p:nvPicPr>
          <p:cNvPr id="1026" name="Picture 2" descr="Image of eroded dirt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952053"/>
            <a:ext cx="5410200" cy="35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0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Menu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33562" indent="0">
              <a:spcAft>
                <a:spcPts val="2000"/>
              </a:spcAft>
              <a:buNone/>
            </a:pPr>
            <a:r>
              <a:rPr lang="en-US" dirty="0"/>
              <a:t>Introduction to Horticulture</a:t>
            </a:r>
          </a:p>
          <a:p>
            <a:pPr marL="1833562" indent="0">
              <a:spcAft>
                <a:spcPts val="2000"/>
              </a:spcAft>
              <a:buNone/>
            </a:pPr>
            <a:r>
              <a:rPr lang="en-US" dirty="0"/>
              <a:t>Aesthetic, Recreational &amp; Therapeutic Value</a:t>
            </a:r>
          </a:p>
          <a:p>
            <a:pPr marL="1833562" indent="0">
              <a:spcAft>
                <a:spcPts val="2000"/>
              </a:spcAft>
              <a:buNone/>
            </a:pPr>
            <a:r>
              <a:rPr lang="en-US" dirty="0"/>
              <a:t>Environmental Value</a:t>
            </a:r>
          </a:p>
          <a:p>
            <a:pPr marL="1833562" indent="0">
              <a:spcAft>
                <a:spcPts val="2000"/>
              </a:spcAft>
              <a:buNone/>
            </a:pPr>
            <a:r>
              <a:rPr lang="en-US" dirty="0"/>
              <a:t>Economic Value</a:t>
            </a:r>
          </a:p>
        </p:txBody>
      </p:sp>
      <p:sp>
        <p:nvSpPr>
          <p:cNvPr id="6" name="Snip Single Corner Rectangle 5" descr="Button links to the Introduction to Horticulture segment">
            <a:hlinkClick r:id="rId3" action="ppaction://hlinksldjump"/>
          </p:cNvPr>
          <p:cNvSpPr/>
          <p:nvPr/>
        </p:nvSpPr>
        <p:spPr>
          <a:xfrm>
            <a:off x="1752600" y="1350334"/>
            <a:ext cx="533400" cy="381000"/>
          </a:xfrm>
          <a:prstGeom prst="snip1Rect">
            <a:avLst/>
          </a:prstGeom>
          <a:solidFill>
            <a:srgbClr val="BE0E0A"/>
          </a:solidFill>
          <a:ln>
            <a:solidFill>
              <a:srgbClr val="E3A35D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nip Single Corner Rectangle 6" descr="Button links to the Aesthetic, Recreational and Therapeutic Value segment">
            <a:hlinkClick r:id="rId4" action="ppaction://hlinksldjump"/>
          </p:cNvPr>
          <p:cNvSpPr/>
          <p:nvPr/>
        </p:nvSpPr>
        <p:spPr>
          <a:xfrm>
            <a:off x="1752600" y="2099826"/>
            <a:ext cx="533400" cy="381000"/>
          </a:xfrm>
          <a:prstGeom prst="snip1Rect">
            <a:avLst/>
          </a:prstGeom>
          <a:solidFill>
            <a:srgbClr val="BE0E0A"/>
          </a:solidFill>
          <a:ln>
            <a:solidFill>
              <a:srgbClr val="E3A35D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nip Single Corner Rectangle 7" descr="Button links to the Environmental Value segment">
            <a:hlinkClick r:id="rId5" action="ppaction://hlinksldjump"/>
          </p:cNvPr>
          <p:cNvSpPr/>
          <p:nvPr/>
        </p:nvSpPr>
        <p:spPr>
          <a:xfrm>
            <a:off x="1752600" y="3308499"/>
            <a:ext cx="533400" cy="381000"/>
          </a:xfrm>
          <a:prstGeom prst="snip1Rect">
            <a:avLst/>
          </a:prstGeom>
          <a:solidFill>
            <a:srgbClr val="BE0E0A"/>
          </a:solidFill>
          <a:ln>
            <a:solidFill>
              <a:srgbClr val="E3A35D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Single Corner Rectangle 8" descr="Button links to the Economic Value segment">
            <a:hlinkClick r:id="rId6" action="ppaction://hlinksldjump"/>
          </p:cNvPr>
          <p:cNvSpPr/>
          <p:nvPr/>
        </p:nvSpPr>
        <p:spPr>
          <a:xfrm>
            <a:off x="1752600" y="4067944"/>
            <a:ext cx="533400" cy="381000"/>
          </a:xfrm>
          <a:prstGeom prst="snip1Rect">
            <a:avLst/>
          </a:prstGeom>
          <a:solidFill>
            <a:srgbClr val="BE0E0A"/>
          </a:solidFill>
          <a:ln>
            <a:solidFill>
              <a:srgbClr val="E3A35D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11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impacted by horticulture </a:t>
            </a:r>
          </a:p>
          <a:p>
            <a:pPr lvl="1"/>
            <a:r>
              <a:rPr lang="en-US" dirty="0"/>
              <a:t>plants provide protection to the soil</a:t>
            </a:r>
          </a:p>
          <a:p>
            <a:pPr lvl="1"/>
            <a:r>
              <a:rPr lang="en-US" dirty="0"/>
              <a:t>plants slow down water as it flows over the land</a:t>
            </a:r>
          </a:p>
          <a:p>
            <a:pPr lvl="1"/>
            <a:r>
              <a:rPr lang="en-US" dirty="0"/>
              <a:t>roots of the plants hold the soil in position</a:t>
            </a:r>
          </a:p>
          <a:p>
            <a:pPr lvl="1"/>
            <a:r>
              <a:rPr lang="en-US" dirty="0"/>
              <a:t>plants break the impact of raindrops before they hit the soil</a:t>
            </a:r>
          </a:p>
        </p:txBody>
      </p:sp>
      <p:pic>
        <p:nvPicPr>
          <p:cNvPr id="8" name="Picture 7" descr="Image of dirty water with erosion of dirt around it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58309"/>
            <a:ext cx="3581400" cy="23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83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described as the precipitation on land which reaches streams</a:t>
            </a:r>
          </a:p>
        </p:txBody>
      </p:sp>
      <p:pic>
        <p:nvPicPr>
          <p:cNvPr id="3074" name="Picture 2" descr="Image of a stream running with forest area on either side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17" y="2819400"/>
            <a:ext cx="5334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02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impacted by horticulture</a:t>
            </a:r>
          </a:p>
          <a:p>
            <a:pPr lvl="1"/>
            <a:r>
              <a:rPr lang="en-US" dirty="0"/>
              <a:t>grassy strips in fields help reduce run-off by slowing water rates in vegetated areas</a:t>
            </a:r>
          </a:p>
          <a:p>
            <a:pPr lvl="1"/>
            <a:r>
              <a:rPr lang="en-US" dirty="0"/>
              <a:t>plants provide a secure foundation so water will not wash sediment, fertilizers and pesticides into waterways</a:t>
            </a:r>
          </a:p>
        </p:txBody>
      </p:sp>
      <p:pic>
        <p:nvPicPr>
          <p:cNvPr id="4098" name="Picture 2" descr="Image of a little dich of water with grass on either side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5202864" cy="2182016"/>
          </a:xfrm>
          <a:prstGeom prst="rect">
            <a:avLst/>
          </a:prstGeom>
        </p:spPr>
      </p:pic>
      <p:pic>
        <p:nvPicPr>
          <p:cNvPr id="7" name="Picture 2" descr="Links to Main Menu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795" y="6172102"/>
            <a:ext cx="917466" cy="6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51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DF2E84-F018-499D-B6BF-08EBCE45EF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9144000" cy="457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Economic Value</a:t>
            </a:r>
          </a:p>
        </p:txBody>
      </p:sp>
    </p:spTree>
    <p:extLst>
      <p:ext uri="{BB962C8B-B14F-4D97-AF65-F5344CB8AC3E}">
        <p14:creationId xmlns:p14="http://schemas.microsoft.com/office/powerpoint/2010/main" val="1665819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Horticulture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economic value</a:t>
            </a:r>
          </a:p>
          <a:p>
            <a:pPr lvl="1"/>
            <a:r>
              <a:rPr lang="en-US" dirty="0"/>
              <a:t>economics refer to the process in which goods and services are produced, sold and bought</a:t>
            </a:r>
          </a:p>
        </p:txBody>
      </p:sp>
      <p:pic>
        <p:nvPicPr>
          <p:cNvPr id="7170" name="Picture 2" descr="Image of a woman shopping for flowers with a orange basket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276600"/>
            <a:ext cx="4495800" cy="303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12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Horticulture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Impacts the following sectors of the economy:</a:t>
            </a:r>
          </a:p>
          <a:p>
            <a:pPr lvl="1"/>
            <a:r>
              <a:rPr lang="en-US" dirty="0"/>
              <a:t>plant production</a:t>
            </a:r>
          </a:p>
          <a:p>
            <a:pPr lvl="1"/>
            <a:r>
              <a:rPr lang="en-US" dirty="0"/>
              <a:t>research</a:t>
            </a:r>
          </a:p>
          <a:p>
            <a:pPr lvl="1"/>
            <a:r>
              <a:rPr lang="en-US" dirty="0"/>
              <a:t>sales and marketing related products and services</a:t>
            </a:r>
          </a:p>
        </p:txBody>
      </p:sp>
      <p:pic>
        <p:nvPicPr>
          <p:cNvPr id="2050" name="Picture 2" descr="Image of plants in metal pots next to a window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95667"/>
            <a:ext cx="3876675" cy="25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71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industry responsible for the planting and cultivation of plant products including:</a:t>
            </a:r>
          </a:p>
          <a:p>
            <a:pPr lvl="1"/>
            <a:r>
              <a:rPr lang="en-US" dirty="0"/>
              <a:t>foods such as fruits, vegetables, grains, etc.</a:t>
            </a:r>
          </a:p>
          <a:p>
            <a:pPr lvl="1"/>
            <a:r>
              <a:rPr lang="en-US" dirty="0"/>
              <a:t>landscape plants</a:t>
            </a:r>
          </a:p>
          <a:p>
            <a:pPr lvl="1"/>
            <a:r>
              <a:rPr lang="en-US" dirty="0"/>
              <a:t>plants used in manufacturing, such as cotton</a:t>
            </a:r>
          </a:p>
          <a:p>
            <a:r>
              <a:rPr lang="en-US" dirty="0"/>
              <a:t>Generates more than $150 billion in the United States</a:t>
            </a:r>
          </a:p>
        </p:txBody>
      </p:sp>
      <p:pic>
        <p:nvPicPr>
          <p:cNvPr id="1026" name="Picture 2" descr="Image of a crop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19600"/>
            <a:ext cx="4419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3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jobs for more than </a:t>
            </a:r>
            <a:br>
              <a:rPr lang="en-US" dirty="0"/>
            </a:br>
            <a:r>
              <a:rPr lang="en-US" dirty="0"/>
              <a:t>1.9 million Americans</a:t>
            </a:r>
          </a:p>
          <a:p>
            <a:r>
              <a:rPr lang="en-US" dirty="0"/>
              <a:t>Careers in this field include:</a:t>
            </a:r>
          </a:p>
          <a:p>
            <a:pPr lvl="1"/>
            <a:r>
              <a:rPr lang="en-US" dirty="0"/>
              <a:t>quality control inspector</a:t>
            </a:r>
          </a:p>
          <a:p>
            <a:pPr lvl="1"/>
            <a:r>
              <a:rPr lang="en-US" dirty="0"/>
              <a:t>landscape service</a:t>
            </a:r>
          </a:p>
          <a:p>
            <a:pPr lvl="1"/>
            <a:r>
              <a:rPr lang="en-US" dirty="0"/>
              <a:t>garden center management</a:t>
            </a:r>
          </a:p>
          <a:p>
            <a:pPr lvl="1"/>
            <a:r>
              <a:rPr lang="en-US" dirty="0"/>
              <a:t>food processing</a:t>
            </a:r>
          </a:p>
          <a:p>
            <a:pPr lvl="1"/>
            <a:r>
              <a:rPr lang="en-US" dirty="0"/>
              <a:t>orchard or greenhouse </a:t>
            </a:r>
            <a:br>
              <a:rPr lang="en-US" dirty="0"/>
            </a:br>
            <a:r>
              <a:rPr lang="en-US" dirty="0"/>
              <a:t>management</a:t>
            </a:r>
          </a:p>
        </p:txBody>
      </p:sp>
      <p:pic>
        <p:nvPicPr>
          <p:cNvPr id="8" name="Picture 7" descr="Image of a yellow wheel barrow with tools in it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40" y="1447800"/>
            <a:ext cx="233796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56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Conducted through studies allow scientists from around the world to seek new pathways to enhance and document the impact of horticulture </a:t>
            </a:r>
          </a:p>
          <a:p>
            <a:r>
              <a:rPr lang="en-US" dirty="0"/>
              <a:t>Also shows the relationships between humans and the plant world </a:t>
            </a:r>
          </a:p>
        </p:txBody>
      </p:sp>
      <p:pic>
        <p:nvPicPr>
          <p:cNvPr id="3074" name="Picture 2" descr="Image of a woman holding a petri dish with a plant in it and adding drops with a dropper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60720"/>
            <a:ext cx="2895600" cy="19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26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Careers in this field include:</a:t>
            </a:r>
          </a:p>
          <a:p>
            <a:pPr lvl="1"/>
            <a:r>
              <a:rPr lang="en-US" dirty="0"/>
              <a:t>extension horticulture specialist</a:t>
            </a:r>
          </a:p>
          <a:p>
            <a:pPr lvl="1"/>
            <a:r>
              <a:rPr lang="en-US" dirty="0"/>
              <a:t>research associate</a:t>
            </a:r>
          </a:p>
          <a:p>
            <a:pPr lvl="1"/>
            <a:r>
              <a:rPr lang="en-US" dirty="0"/>
              <a:t>biological science technician</a:t>
            </a:r>
          </a:p>
          <a:p>
            <a:pPr lvl="1"/>
            <a:r>
              <a:rPr lang="en-US" dirty="0"/>
              <a:t>director of research and </a:t>
            </a:r>
            <a:br>
              <a:rPr lang="en-US" dirty="0"/>
            </a:br>
            <a:r>
              <a:rPr lang="en-US" dirty="0"/>
              <a:t>development</a:t>
            </a:r>
          </a:p>
          <a:p>
            <a:pPr lvl="1"/>
            <a:r>
              <a:rPr lang="en-US" dirty="0"/>
              <a:t>irrigation analyst</a:t>
            </a:r>
          </a:p>
          <a:p>
            <a:pPr lvl="1"/>
            <a:r>
              <a:rPr lang="en-US" dirty="0"/>
              <a:t>greenhouse research technician</a:t>
            </a:r>
          </a:p>
          <a:p>
            <a:pPr lvl="0"/>
            <a:r>
              <a:rPr lang="en-US" dirty="0"/>
              <a:t>Generates over $34.6 billion in the United States</a:t>
            </a:r>
          </a:p>
        </p:txBody>
      </p:sp>
      <p:pic>
        <p:nvPicPr>
          <p:cNvPr id="7" name="Picture 6" descr="Image of people in hair nets and white coats with clipboards looking at plants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97" y="1524000"/>
            <a:ext cx="203301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9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C739EA-6527-4312-BC84-88B7D99211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33400"/>
            <a:ext cx="9144000" cy="533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Introduction to Horticulture</a:t>
            </a:r>
          </a:p>
        </p:txBody>
      </p:sp>
    </p:spTree>
    <p:extLst>
      <p:ext uri="{BB962C8B-B14F-4D97-AF65-F5344CB8AC3E}">
        <p14:creationId xmlns:p14="http://schemas.microsoft.com/office/powerpoint/2010/main" val="3317974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jobs for more than 300,000 Americans</a:t>
            </a:r>
          </a:p>
          <a:p>
            <a:r>
              <a:rPr lang="en-US" dirty="0"/>
              <a:t>Careers in this field include:</a:t>
            </a:r>
          </a:p>
          <a:p>
            <a:pPr lvl="1"/>
            <a:r>
              <a:rPr lang="en-US" dirty="0"/>
              <a:t>4-H special projects manager</a:t>
            </a:r>
          </a:p>
          <a:p>
            <a:pPr lvl="1"/>
            <a:r>
              <a:rPr lang="en-US" dirty="0"/>
              <a:t>research assistant and plant testing</a:t>
            </a:r>
          </a:p>
          <a:p>
            <a:pPr lvl="1"/>
            <a:r>
              <a:rPr lang="en-US" dirty="0"/>
              <a:t>post doctoral research associate</a:t>
            </a:r>
          </a:p>
          <a:p>
            <a:pPr lvl="1"/>
            <a:r>
              <a:rPr lang="en-US" dirty="0"/>
              <a:t>research scientist</a:t>
            </a:r>
          </a:p>
        </p:txBody>
      </p:sp>
      <p:pic>
        <p:nvPicPr>
          <p:cNvPr id="4098" name="Picture 2" descr="Image of a person working on a plant in a petri dish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3200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6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&amp;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 horticulture products are part of a lucrative international business structure  </a:t>
            </a:r>
          </a:p>
          <a:p>
            <a:pPr lvl="1"/>
            <a:r>
              <a:rPr lang="en-US" dirty="0"/>
              <a:t>the horticulture industry generates more $55.5 billion in the United States</a:t>
            </a:r>
          </a:p>
          <a:p>
            <a:endParaRPr lang="en-US" dirty="0"/>
          </a:p>
        </p:txBody>
      </p:sp>
      <p:pic>
        <p:nvPicPr>
          <p:cNvPr id="5122" name="Picture 2" descr="Image of a woman in a green house holding a crate of plants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7055"/>
            <a:ext cx="4419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66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Products &amp;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many other outlets for horticulture to help generate money and add versatility to the industry</a:t>
            </a:r>
          </a:p>
          <a:p>
            <a:r>
              <a:rPr lang="en-US" dirty="0"/>
              <a:t>Generates more than $57.8 billion in the United States </a:t>
            </a:r>
          </a:p>
        </p:txBody>
      </p:sp>
      <p:pic>
        <p:nvPicPr>
          <p:cNvPr id="6146" name="Picture 2" descr="Image of a man and a woman in a greenhouse looking at a clipboard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43542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20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Products &amp;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jobs for more than 750,000 Americans</a:t>
            </a:r>
          </a:p>
          <a:p>
            <a:r>
              <a:rPr lang="en-US" dirty="0"/>
              <a:t>Careers in this field include:</a:t>
            </a:r>
          </a:p>
          <a:p>
            <a:pPr lvl="1"/>
            <a:r>
              <a:rPr lang="en-US" dirty="0"/>
              <a:t>processors</a:t>
            </a:r>
          </a:p>
          <a:p>
            <a:pPr lvl="1"/>
            <a:r>
              <a:rPr lang="en-US" dirty="0"/>
              <a:t>distributors</a:t>
            </a:r>
          </a:p>
          <a:p>
            <a:pPr lvl="1"/>
            <a:r>
              <a:rPr lang="en-US" dirty="0"/>
              <a:t>garden centers </a:t>
            </a:r>
          </a:p>
          <a:p>
            <a:pPr lvl="1"/>
            <a:r>
              <a:rPr lang="en-US" dirty="0"/>
              <a:t>nurseries</a:t>
            </a:r>
          </a:p>
          <a:p>
            <a:pPr lvl="1"/>
            <a:r>
              <a:rPr lang="en-US" dirty="0"/>
              <a:t>florists</a:t>
            </a:r>
          </a:p>
          <a:p>
            <a:pPr lvl="1"/>
            <a:r>
              <a:rPr lang="en-US" dirty="0"/>
              <a:t>teaching</a:t>
            </a:r>
          </a:p>
        </p:txBody>
      </p:sp>
      <p:pic>
        <p:nvPicPr>
          <p:cNvPr id="7170" name="Picture 2" descr="Image of a employee helping a woman in a green house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575" y="3048000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25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What is a Specialty Crop? (n.d.). Retrieved August 2, 2015, from http://www.ams.usda.gov/AMSv1.0/scbgpdefinitions</a:t>
            </a:r>
          </a:p>
          <a:p>
            <a:r>
              <a:rPr lang="en-US" sz="2000" dirty="0"/>
              <a:t>Types of Grasses found in America. (n.d.). Retrieved August 2, 2015, from http://www.american-lawns.com/grasses/grasses.html</a:t>
            </a:r>
          </a:p>
          <a:p>
            <a:r>
              <a:rPr lang="en-US" sz="2000" dirty="0"/>
              <a:t>Careers in Horticulture. (2009). Retrieved August 2, 2015, from http://www.hrt.msu.edu/careers-in-horticulture/</a:t>
            </a:r>
          </a:p>
          <a:p>
            <a:r>
              <a:rPr lang="en-US" sz="2000" dirty="0"/>
              <a:t>Meyer, G. (n.d.). Water Encyclopedia. Retrieved August 2, 2015, from http://www.waterencyclopedia.com/Re-St/Runoff-Factors-Affecting.html</a:t>
            </a:r>
          </a:p>
          <a:p>
            <a:r>
              <a:rPr lang="en-US" sz="2000" dirty="0"/>
              <a:t>American Horticultural Therapy Association. (n.d.). Retrieved August 5, 2015, from http://ahta.org/research</a:t>
            </a:r>
          </a:p>
          <a:p>
            <a:r>
              <a:rPr lang="en-US" sz="2000" dirty="0"/>
              <a:t>Floriculture. (n.d.). Retrieved August 5, 2015, from http://www.agmrc.org/commodities__products/specialty_crops/floriculture/</a:t>
            </a:r>
          </a:p>
        </p:txBody>
      </p:sp>
    </p:spTree>
    <p:extLst>
      <p:ext uri="{BB962C8B-B14F-4D97-AF65-F5344CB8AC3E}">
        <p14:creationId xmlns:p14="http://schemas.microsoft.com/office/powerpoint/2010/main" val="3099618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Importance of vegetables. (2011). Retrieved August 5, 2015, from http://agriinfo.in/default.aspx?page=topic&amp;superid=2&amp;topicid=849</a:t>
            </a:r>
          </a:p>
          <a:p>
            <a:r>
              <a:rPr lang="en-US" sz="2000" dirty="0"/>
              <a:t>IMPORTANCE OF MEDICINAL PLANTS. (n.d.). Retrieved August 5, 2015, from http://www.botanical-online.com/english/importanceofmedicinalplants.htm</a:t>
            </a:r>
          </a:p>
        </p:txBody>
      </p:sp>
    </p:spTree>
    <p:extLst>
      <p:ext uri="{BB962C8B-B14F-4D97-AF65-F5344CB8AC3E}">
        <p14:creationId xmlns:p14="http://schemas.microsoft.com/office/powerpoint/2010/main" val="1689657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F44772-982A-4E7B-BAFA-D07504383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en-US" sz="2000" b="1" dirty="0"/>
              <a:t>Production Coordinator</a:t>
            </a:r>
          </a:p>
          <a:p>
            <a:pPr marL="0" indent="0">
              <a:buNone/>
            </a:pPr>
            <a:r>
              <a:rPr lang="en-US" sz="2000" dirty="0"/>
              <a:t>John L. Hawley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Brand Manager</a:t>
            </a:r>
          </a:p>
          <a:p>
            <a:pPr marL="0" indent="0">
              <a:buNone/>
            </a:pPr>
            <a:r>
              <a:rPr lang="en-US" sz="2000" dirty="0"/>
              <a:t>Megan O’Quinn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Assistant Brand Manager</a:t>
            </a:r>
          </a:p>
          <a:p>
            <a:pPr marL="0" indent="0">
              <a:buNone/>
            </a:pPr>
            <a:r>
              <a:rPr lang="en-US" sz="2000" dirty="0"/>
              <a:t>Amy Hogan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Graphic Designer</a:t>
            </a:r>
          </a:p>
          <a:p>
            <a:pPr marL="0" indent="0">
              <a:buNone/>
            </a:pPr>
            <a:r>
              <a:rPr lang="en-US" sz="2000" dirty="0"/>
              <a:t>Melody Rowell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V.P. of Brand Management</a:t>
            </a:r>
          </a:p>
          <a:p>
            <a:pPr marL="0" indent="0">
              <a:buNone/>
            </a:pPr>
            <a:r>
              <a:rPr lang="en-US" sz="2000" dirty="0"/>
              <a:t>Clayton Franklin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b="1" dirty="0"/>
              <a:t>Executive Producer</a:t>
            </a:r>
          </a:p>
          <a:p>
            <a:pPr marL="0" indent="0" algn="r">
              <a:buNone/>
            </a:pPr>
            <a:r>
              <a:rPr lang="en-US" sz="2000" dirty="0"/>
              <a:t>Gordon W. Davis, Ph.D.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607439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© MMXIV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 Unicode MS"/>
                <a:cs typeface="Arial Unicode MS"/>
              </a:rPr>
              <a:t>CEV Multimedia, Ltd.</a:t>
            </a:r>
          </a:p>
        </p:txBody>
      </p:sp>
    </p:spTree>
    <p:extLst>
      <p:ext uri="{BB962C8B-B14F-4D97-AF65-F5344CB8AC3E}">
        <p14:creationId xmlns:p14="http://schemas.microsoft.com/office/powerpoint/2010/main" val="175333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Horticulture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cultivation of gardens, orchards or nurseries</a:t>
            </a:r>
          </a:p>
          <a:p>
            <a:r>
              <a:rPr lang="en-US" dirty="0"/>
              <a:t>Is the science and art of flowers, fruits, vegetables and ornamental plants</a:t>
            </a:r>
          </a:p>
        </p:txBody>
      </p:sp>
      <p:pic>
        <p:nvPicPr>
          <p:cNvPr id="1026" name="Picture 2" descr="Image of red and green tomatoes on the vine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4800600" cy="32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44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Horticulture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many benefits, including:</a:t>
            </a:r>
          </a:p>
          <a:p>
            <a:pPr lvl="1"/>
            <a:r>
              <a:rPr lang="en-US" dirty="0"/>
              <a:t>aesthetic</a:t>
            </a:r>
          </a:p>
          <a:p>
            <a:pPr lvl="1"/>
            <a:r>
              <a:rPr lang="en-US" dirty="0"/>
              <a:t>recreational </a:t>
            </a:r>
          </a:p>
          <a:p>
            <a:pPr lvl="1"/>
            <a:r>
              <a:rPr lang="en-US" dirty="0"/>
              <a:t>therapeutic</a:t>
            </a:r>
          </a:p>
          <a:p>
            <a:pPr lvl="1"/>
            <a:r>
              <a:rPr lang="en-US" dirty="0"/>
              <a:t>environmental</a:t>
            </a:r>
          </a:p>
          <a:p>
            <a:pPr lvl="1"/>
            <a:r>
              <a:rPr lang="en-US" dirty="0"/>
              <a:t>economic</a:t>
            </a:r>
          </a:p>
        </p:txBody>
      </p:sp>
      <p:pic>
        <p:nvPicPr>
          <p:cNvPr id="7170" name="Picture 2" descr="Image of various succulents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67000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30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Horticulture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pomology</a:t>
            </a:r>
          </a:p>
          <a:p>
            <a:pPr lvl="1"/>
            <a:r>
              <a:rPr lang="en-US" dirty="0"/>
              <a:t>floriculture</a:t>
            </a:r>
          </a:p>
          <a:p>
            <a:pPr lvl="1"/>
            <a:r>
              <a:rPr lang="en-US" dirty="0"/>
              <a:t>olericulture</a:t>
            </a:r>
          </a:p>
          <a:p>
            <a:pPr lvl="1"/>
            <a:r>
              <a:rPr lang="en-US" dirty="0"/>
              <a:t>landscape horticulture</a:t>
            </a:r>
          </a:p>
          <a:p>
            <a:pPr lvl="1"/>
            <a:r>
              <a:rPr lang="en-US" dirty="0"/>
              <a:t>medicinal horticulture</a:t>
            </a:r>
          </a:p>
          <a:p>
            <a:pPr lvl="1"/>
            <a:r>
              <a:rPr lang="en-US" dirty="0"/>
              <a:t>nursery/plant propagation</a:t>
            </a:r>
          </a:p>
        </p:txBody>
      </p:sp>
      <p:pic>
        <p:nvPicPr>
          <p:cNvPr id="2050" name="Picture 2" descr="Image of cut shrubs and trees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83" y="1447800"/>
            <a:ext cx="3048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39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production and cultivation of fruit and nut crops</a:t>
            </a:r>
          </a:p>
          <a:p>
            <a:r>
              <a:rPr lang="en-US" dirty="0"/>
              <a:t>Includes the development of new fruits and the cross-breeding of various fruits for desired traits, such as:</a:t>
            </a:r>
          </a:p>
          <a:p>
            <a:pPr lvl="1"/>
            <a:r>
              <a:rPr lang="en-US" dirty="0"/>
              <a:t>hardiness</a:t>
            </a:r>
          </a:p>
          <a:p>
            <a:pPr lvl="1"/>
            <a:r>
              <a:rPr lang="en-US" dirty="0"/>
              <a:t>disease resistance</a:t>
            </a:r>
          </a:p>
          <a:p>
            <a:pPr lvl="1"/>
            <a:r>
              <a:rPr lang="en-US" dirty="0"/>
              <a:t>flavor</a:t>
            </a:r>
          </a:p>
        </p:txBody>
      </p:sp>
      <p:pic>
        <p:nvPicPr>
          <p:cNvPr id="8" name="Picture 7" descr="Image of apples growing on trees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39" y="3581400"/>
            <a:ext cx="363617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99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the production, distribution and processing of flowers and foliage plants</a:t>
            </a:r>
          </a:p>
          <a:p>
            <a:r>
              <a:rPr lang="en-US" dirty="0"/>
              <a:t>Involves plants, such as:</a:t>
            </a:r>
          </a:p>
          <a:p>
            <a:pPr lvl="1"/>
            <a:r>
              <a:rPr lang="en-US" dirty="0"/>
              <a:t>bedding and garden plants</a:t>
            </a:r>
          </a:p>
          <a:p>
            <a:pPr lvl="1"/>
            <a:r>
              <a:rPr lang="en-US" dirty="0"/>
              <a:t>foliage plants</a:t>
            </a:r>
          </a:p>
          <a:p>
            <a:pPr lvl="1"/>
            <a:r>
              <a:rPr lang="en-US" dirty="0"/>
              <a:t>potted flowering plants</a:t>
            </a:r>
          </a:p>
          <a:p>
            <a:pPr lvl="1"/>
            <a:r>
              <a:rPr lang="en-US" dirty="0"/>
              <a:t>cut flowers</a:t>
            </a:r>
          </a:p>
          <a:p>
            <a:pPr lvl="1"/>
            <a:r>
              <a:rPr lang="en-US" dirty="0"/>
              <a:t>cut cultivated greens and </a:t>
            </a:r>
            <a:br>
              <a:rPr lang="en-US" dirty="0"/>
            </a:br>
            <a:r>
              <a:rPr lang="en-US" dirty="0"/>
              <a:t>floriculture material</a:t>
            </a:r>
          </a:p>
        </p:txBody>
      </p:sp>
      <p:pic>
        <p:nvPicPr>
          <p:cNvPr id="7" name="Picture 6" descr="Image of a woman spraying flowers in a green house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17" y="3904765"/>
            <a:ext cx="3200400" cy="24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295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png|iVBORw0KGgoAAAANSUhEUgAAAH4AAAA3CAYAAADKdP4sAAAAAXNSR0IArs4c6QAAAARnQU1BAACx&#10;jwv8YQUAAAAJcEhZcwAADsQAAA7EAZUrDhsAAB1NSURBVHhe7XwJVFRXtnZFqSoH1OCQqNFEbefZ&#10;gCII3Lq3oMABWw1EIwIK1MBQzMhMMckoIihQVRRFMVPMsyAqTpk7wXSS7nS/9dJ5/fdbr7vfn/5X&#10;p/O60yvp7H+fy5VGLRAQfJ3hW+tb995zzt733L332eecqlvFGy9UH7kLUlspv4xeJv5cN51/4Zak&#10;Lr1TFM1V/4jvK9I6KLuCN1zgwh1nyLspgZL3D0J6JxPKVU8Myqr5/ED9NoGs1NVMXioXSEuT+DLt&#10;Bb5MrRZI1eUCmbrcTKbR8qWay8gcgUybYCZV+wvkWjezoNJ9Qv+yNTyZZg6nzSSwvTW2cxRKNdNH&#10;f6RCy7A3DLy0SBCgPyCUFptuO5JBFY5mPmorVm6KYOZbuIfoNXm/YWLf0CazpBqKE3s8UjpFccTh&#10;qe0iSOuk4Vw3A6o+aitXPTaUBUKhQs/wFWUZfEXpLb6s9A94BEFQJQiCa0AQUgt8PJpmLbYhxHbK&#10;KuAHlANfpvkaA+V3fLn2Dl+uK0ae5gcYtuCdnhm6IY/Hl2t+xQ+tB36gYRpZAYKwRjCTlsh5AZfN&#10;sT9fCkLqQIB1Y1JZDXyF7luBvGQd190ngkCm2SjwL2PtY/J+IxnZAnxpSRon+ngkt9FXsq87QUo7&#10;DZm9YkhpE32qGqDMuGqTEPhp1/MV+mx8yH8nRuITB6Oz+dhJNBJx4MRJ5OSlqEM/pIsEBAkQUhZY&#10;+QuhTKtk7y3T3mOdIyP3mS5qQICBKJBrPuepBsz4floP4vihvppqf59Yj7bAgKlnDfWEwCxZy9p2&#10;zPtiXQBrjz/wvMtncaJjI6bLzkLVJvom744L5A5IoOi9Q8TxzVz1o/DKewGdq8a08pUwtA6EgeUg&#10;lGuml5hBhBGN5AF7SRewbBBTn+m2U80wzCx+6gxyX4FUc0+gxExGgmIskv4GYPD6aXcSuckCs8Zm&#10;gb/+H0SfyfuMoJAEh1Ttx4k+HqktjptSO+me5HZRRXI7nZd1TRKv6mBe5qofAI7I0+jo/56FxpgV&#10;oEOH4A0V2qfDEBz5Mk0j6cdshWZwbnAVzPEvnX4G6WGWv+7vvDMFS3DuthFiymX7YypIRpL0V6ru&#10;Zg03SQikxUZhaK1p/SOJthDK1B/weDA8HU4ZBArtpdlhdTBHaUCDaB810HgYcJ86jty1qbYPkxiA&#10;c/xc/9LBeWHVYB6km34GIiONgCm3mtwbDdw+O6wWZqPzZ6MdRmcpzA6uBFzI2hG5iYKvKN46K0D/&#10;7Wy0k2n994n3CakGssDjRMeH6AbHBWl9TqtVXdTOc70SOr6VEmHxA5EjlGsN5lGNaIgyMEdHmQeO&#10;g2w7HcwLqYB54bVgHlEPc9Fgc0MqYS4GD0tyHloD5uF1bD1pNy+0EsyVelb2AX1Yd9/xWDdoEVUL&#10;z4boH0uL0HJYGF4xaVogF0VUYd9wBPuWbscdx4uzA8u/NsdMMBefcSya4/NioNxmjThBCP1Kmohd&#10;TOn9J7Ws7WbJ1V2c2Pig6rCcE98s+nVKp/hrTO+Q9/p+SGwVGblqFpiuUs2jm4acoUTHP5bo7OBy&#10;mBeJjg6tBozY32BUGmfJS2P5Cs0JEplmQYX7CGfidgm3cUfNZFoFBlfmLIWuGdt/PCdQ93fziDqY&#10;F2WEeRE1GDwGVh9OLazjn1WWDS6NNcLzERVjMxKdho63CC772iJY/wRE+ci6f+Cisp/cX+invjgv&#10;quHR7PAIy2AuBuxMmdqFyI0bZ0p2YGb9lrW5Sb0c0c5zleXf4By/kZMcH+KaHfemXnGCpA4xJLbR&#10;kHFNAkkt9GtcNdk/7puPkW4RVmFyND1MC+TCKHQYjlpMU00zpTrJuFeZI+GnXS0IKHObFVB2EefY&#10;d+cF6b+ySOrGyC5lF3eLwwyDa1TNsCqmekyuSWwADJLf8dzyN/D8ClcTvU9CspNh+3ey2GJ2oP7z&#10;BeFVMD+4DKkfhWWwAO2BKfl9Vm6cwCzRsuBsAytvWi8h6o5pglk4BXNi40eckYlO73eGuGYGEtrE&#10;EN/CfB3dSq3iqnmYrt9ZEtsIi8PKkYYxuSQcj3EkMxg+nOlbSqaLqQMafXZ4jb9AoY4gly9EVQxu&#10;zWiHTar6Mbn1XCssCTP8htUxxcA5P3hhbBMsQtssJNPJKCT1FtENuMIveZUTHRs+xbvm48BZRKYa&#10;E/ruc1FUNTq//E88z0uLOMnxI9oo6kvpcYLYRhpUXU4Q00TjynAIM33U4ufQ6cvPVsOyqKoxuTyq&#10;EpYltsDcQH0Pz11lzqmYNqyOrRm0vtADlpnNY9I6rwteiKr8jMdzF3CiUwdKZTY/qOyTZXGNw9OK&#10;SWLdsjgcvUG6XxEZTnpUzFFoOpYmtIytkzCxlSwwJ/7patRdW5xC6T/Ft4ohpoGGtF4JCYAirpq3&#10;QKmrWJPaMZQ2Y8cgSamqFpin1A/yNqum3sAmsCGpftBJcw1EFzvHpFPJVcAgmR7HIwS+atdlCc3w&#10;YmwNrIyuHpUvoo1eSGrDlfdj9tnexZbPna2Dl2JrTeoZYhWsSmomo/7XPEsZn5McPyIaxaL4Dic4&#10;28hANDo+uUcCMfWUO1uJCpdFVny2Ka0F1ifWjclNKiOsiDMC71SBLSv7FLDzXNOgW/VdOFx6dUy6&#10;Vd2GtQm1n3Ji0wILpe76hvQOWBtfg6wdlRtSWsi081sc9aOueeYHarvXP0bX+oQ6WJPSBrPlJT/l&#10;xCaGiDo6OemKM0Qa0fHNYogyMn8/W0WtYCuPX1q/Jq7m2x3nmmFrasOo3JZqhB3ZnbAoWPcWK/eU&#10;YJPbNihvexe8a2+OSWnT62CV2fzF0rByzYsxVcU48ibEVUlNJRb+unDutqbhfXnnqgS0RVoTbE6u&#10;RxpNckuKETZm4gJVpjWtz6twz6rERtia1mhSfoj1sC2nG54LNwxwUhNHeC1zM65dAhH1DLBHI/0e&#10;V8WbiVuu7VkdsCenFayyWkblnuwW2JXXB3MU2gRO9KlAXNg9mDDwEYR3vQ0Rj2P3OxDe/zFEXEPi&#10;kZyPh6Rt9OufwYakunvcbUfFouCyMsuLV+Hlc02wawzuPt+Jab/mjzzL6AWc6DAWh+ivWOX3jqnD&#10;KrsVSBbmn75k8pPVxyLMKFkYWsN8EdngCBgAkNDtDOF1dAFXzcM9ovvegj6g8jvA/kL7qCTz6M7c&#10;buCdLnLlRJ8KjhuuDxo++R1ceueXUPD2L+HiW7+AfOSFNz+GvDceJCkjdaQNaUtkLr/7CRT97BMo&#10;Zvkr9rwIy4b0cbpQtmDwN+iI5lvcbUfH0fRlG1Ia/+JQ2AOYjUblvvNtsPfydZgXoE3hJIfgeclm&#10;WyaxdadJOUJbpH3JACyLMJRzUhNHSI3IObpVAmHodMJYHPGh1aLhOQP3iScZ9Q1wKb4CkqKeUXlQ&#10;0wcvZ3cA70S+NSf6VLAl2TgoUV8Hm5w2sMxohh2YHrekNLBbuA2J9Q+sQcg1Kd+S3MC2I+2JnCi/&#10;E1zwGY7gWsCjcgCkDXcgrOMtSLz6PmTd+ZANjpp//wM6q/3xjkcsVpbHi0tvg+OlLhAXjk4XTT9s&#10;Tmn4gmejeo4T5a2IqrjqrLtlsj0hg3TRXIVdGS1f8g5nL+fEJo6gKjorusMZQqoZCK8XA47+vwU0&#10;UEu5at6CoNJj+8tuwTH9NTiiuzoq3Stu4JapE3ju5y050aeDM8WDPJ9SwPkVWUQyzggWD/EMd2Q5&#10;op60J3JeD5GUYduZfiXs5/ALg/XwElk9K/XjcjzvJe9ZuCb6jCw6D2n74BAOClN0xbqDlW/gukif&#10;z8p5Xrazv4z2LLtmsj0hkXGtehOWhpcnsjKTRWAF81Z4kwSCqhiIaJaAsop+m6tiIZSXOh0x3MYF&#10;0i04VT0wKs/U3wYnHHm8ExedONGnAoFMPci+eGDi68knJV+qBjM/NczwLQGevBxm+paMz/EIi2Dd&#10;iQPld8EDbUNsd99+r1XegOMV14douA5e9Xdg7/mOv/FWBi7HRV+7Z9O7/6x/mNjeu/EtsM5u+y1v&#10;Rdhs7lYTR8Blaql/BfPXoBoxBFYyENnuTI45XPUQThZYulfchGBMff7Nr49KZdsbcKb1fTAPKj/L&#10;ST4VTMjxcu3Q2yuTYUQzCKSaCX3cOkuuefP52EbYmFQP9nntcAwzow8OkMDWNyAIqWi+CzKcVnyb&#10;yAg23MOp5isF2tLXeNsk5U13wbPpZyRDnORuMTkoDPThkEYJoPNZhuLI968SH+Sqh7Bd8dwrZf3/&#10;kzzwc4i+8u4DjEEmXH0PUm/cg9SBexBz7UNYE1v9QMaYbozb8fJS4ri/8v3UPTiSuybMwAo8arK4&#10;244PPmqbGYpy4PlgxsDpxgwzCJk2SCA44lxNtplkt5HU/x4Ed70H4V3vsGsLUwxFxt/8JVkUPrl9&#10;pQamIKTZGeQGBgKqxYCB8KWyzGUJVz2Mg+re9wre/xTO3fwAzt36AHLufsiuivNxlRzX9zM4gSmI&#10;bD0WhxpASN5K8S05wIlOO8bt+KF3+Kb1AxxTIC9QkHcNSR8wcIamDXbNUcSWLY+sZFfpJBMk9r/P&#10;2jbrzs8h5cYgJF17f5gZtz+EgM73YNaZy5P6Tv8B+OjoQf9aJ5CWMxBklIBUz9zlqh7ArvTGTO0n&#10;v4fKjz+Fio8+hWxc6XrifLU9tRHMA3TcIqmIfSjWwArd7+Z4pC/jxKcVE3T8ZzzZzyb+0eYTQCgv&#10;WSXw1/1NoNA90ifMJPAMyQbEfj7FsCS0HPZhEPg3vc5uP0vv/Ru7vSQDrOTj/wT7863sV9FPBP8i&#10;+5Vnypi/+5aLwacMHd/oDH5lDPs+2SM4nLs5qhcj7/o93P60wrxAdDa7+i3Cla/6oQfCazInKso+&#10;EvpeXstpmDZM2PHuDU/lO4SRIO/psW/lmurXCD5DsgGxK2aE5REVcKikF9JwCm3/7e8B7f8VT6xa&#10;w6mcPLw1zAlZrTOcLmXgjI4Bea0EMANIuOpHMFehbeYFVAPP85IJZz9EjGTW+f76z3H0+3AqnhzK&#10;AqGZv343P7AyFUdLKima+IjXPNURz8JHN48v1/4X6YPJvj1E7CebAYitMWhg76XrsDO9MZvT9mTw&#10;1DAaKTreS4uO1zuCt5b+88kaOwuu+lGcKlzNl+v+KgjQm+zso0Tn+2Pb4Goy+t8V+htks8KLVnLa&#10;xgdl1XziaKFcH4Sp0shXlP6G6BSebUfjqHtIkwk5XqqZlu/jxwO+tNjv/lw/EeLzk8z6B95a5XxO&#10;1RPhmZPF9Meny50AAwB8qyQkAG5ydaNihl+JF/ujh3G84vsAyQ8SyHvx8tL/wes3cVulEci00ei8&#10;M8jjfD/tqzN8dJ7kXXm+TJuOdZXY5nUcJb9nf0DA/sgCA4gEHbslqyajgp3vxu14sqqXqf+Gzh/A&#10;bHHjiamsHkB9E/gOHJ7BTPgB++MSU/0bjez7+2oZp+TJcOoytdajhPnmlFoMeAS/Gmc4paYf/Mx4&#10;FAikJfHsfKVAh5BRbaqzo5EscO4HAfurGXTm8F4Zz0eWB2E74nTi6If1TMbxhEQXMfxUMKoVdZYY&#10;WKOME0KZWiwIwmc19UymSO4jVf+cp1LN4FQ8GdyKRL6nq13Ao9QRvPQS8K3ZDyeLGJqrfizwAZSY&#10;Or9lH8JUh6ebk3X8VJIEqbSkhDXIBIDZopOVNaVzJLkPm4RS9ajrrgnjlUu0zkPv9Ln7JdFnx0vE&#10;Hxy/TPd6FLhMaA4x8yu2Fyj0H7Cjf5yLlinjd9jxKEt+//a1qe3dA0T9fL8Sdh3zRMjrlSzM6Rr6&#10;8mWPymX+T/OpZ91VT/gakrtKgHvUSL6//v+wCxeSmti51MSDTBWJwSJagC9X95EufNccT8CXlhQO&#10;be9GmSrJGsq/7BvysylOZPIgP3zM6nLYlN1NHcq76rCNK54ayLIW8HHVjkFwGx3/NWsUQuIQ4qjx&#10;zmn3SdqTACJzPNFB5v9/BtafcZ1wiywGya2/i44nb8MKZKV/Ync9j+jGYCBB4acefudxSpDfSj2L&#10;zj+S00PFZHdRr2X0iyf+Su4YEARq1/MDdFJ0EFmZf4Ar9D+zzidOux8Qwz+JHklSThZ12G5o6vgG&#10;Zf+IegYFcl0DHuOFCr3znIDLw18ZE+CK9zNBZDMn/xQZ3UEcX8V1Y8IQSDUhgkhcIJKAHqk3vJEE&#10;/pc8mWYx13RqkY8BkNUj8j7fz1RevOlYePEm46RSjf1z6MnAXFm2hB9QvhN3AfvJDy3RmaEY1XG4&#10;rUrGrVsKXidgdEeTrdwMaak3GuSwmb/GVhhQuhYf/pHXkh4Gto/kBxjyUd/TZXB1vkBWPPRC6mSg&#10;GjDDRXKgUKZTCqWaILRJKD5LGAZ/GC7oxr3QnjSUPS7C89eY0xeui69euMbcO99P6/DomnlnjA9z&#10;fsT3C+ev07Y5vbQup4/+bW4f/cecfuY6BkU8njtk9Ts+dvR9rwC8Z8hOx8vAvHBCS2957TJl98ol&#10;6pBbgcjD7aIo4EghFXU4T5TkeoFJO3ieynLJpbJdckQZTjlUiiSLinHMooLE2SIPJt1hv326/R77&#10;NPvVe1R7puTTt2mDqmrP/Kweyi3nCl2f20v/Fzr+HzlX6f/OvUrfzb4iKsTg8Mrpo3YWvDWxLeC/&#10;CiIqneb6VVErfCrEu3zLxS4+erHPaR2d4K1jir1KmTZPDf32KTXzmUcJ81fPUkfwrnSBM7X74Uz9&#10;AfCuOwieNQfAo2I/vKpzhmMlTuBawMCBPBqcc0TfOmVT3zhmOnzDIOkMCkTnHIBKd4B9qfZf26Q4&#10;fLE32f4/rJPs37RKsq95OcE+cXuCw7EtCQ6bXlJRE/9d4XTiXDvzfPYV+jAGwsWcK6K3s3tFf87p&#10;YwDLIPMK/f8yekQfZfaIWpEZmd20F7azS+uhf/K/kSFUDZR5VJvj8rBq8baQOrEIeTy4igkJrGZy&#10;AirpKv8K5rrCQH8sN9D/V24QQ1CDMwS3H4DQnkMQ2u0KyvZDIDe6gHeZI6DjP/copn9+spjpOlHE&#10;FLsVMfFuhSLfo5eYo0cvMk5HLlJ2RwuovQfyRdYsz9O2h7DsYC4l2p9rzzjl2Eucshz2O2Y7HGbS&#10;KXcqjfK0S6P8bVKoGGuVXY5Vop1hV7xd17Y4+zvb4u3e3hptd3tzlG3zxuh92euj7DzXhdE7lsks&#10;x/zjp6eGzC47i6xr9nuye2kfHP15Ob2ibjz/RRYGAAYB5PSLIfeamP3vnPQu+ivkf6Z104NpnXRP&#10;egdtSGujzqd00DHJ7bS/qoU6pWqljiS2ipxTOkRUYrton6qZ2pvY4bA7sRnZJbJObHGwiW9xtItv&#10;FIvimkTOsY30segGxi+6ThQd1cDkRhkZfaSR7oioY95E/jq0lv48rJb59myLBOJ79kNC/0FIuu4K&#10;iTdcIbbvEER27IegOieQGZi/yMrpX/nqmX6fMrr0tJ5OOFMm9vLS0RJPnaPVmTJms3e5ZKOPzmnr&#10;ab3Dbi8dQ3tqxT89pRV7eGkY+Um1KPhEMRPhViQ661bIRGAwhB4pZIJcL9Ay1/PU6f059ElM/Sdc&#10;cih35yz6mCSbOsIg6Wz6MGYCV1Gm6KBDBn1gH04DtqkOB3YnOhzdlWB3anu8nXJTzL6UjZF2F9dF&#10;2BSvDrfNfyliX+yKMJsTy4Jpy+WBu6d0BzYpqEA1I2eAWnphwNEq74b4lQsD4jBcGJ7HbFCZ2Uv3&#10;nOth3sropn/JOr+T/ktaBw1ZfRgYNyRw4Y4L5N/dD/mv74cLyLy7LpB7G3nLBbJvOkP2gDNkccwc&#10;2A9ZN4eYc/sA5N49CLlvHILsN1wh4/YhSL1+ABK6nOFsoyOg478Mq6X/I7SGfie4hmlXVtElgVVM&#10;UmCNWBZYKX4loMpRHFjhYBNY62gVVMPsCapzsA+oFbtg+avyCkeprEIc7mcQJ2D6T/YuZ5KQZ71K&#10;xf5eWvo1T62j86sah92vlTiuO1Xs9Jybce/kX3ZEuDe4z6RUlLmNyuY5axW1yjrVYdNuFbVzVzpl&#10;tT1RZG0ZK9q3KcbOcW2Y7SurwvZ5rQix8VkWuPfkEoWNs4Xf7i0L/HHx7e4+k1P3v4uCHpf5hbec&#10;VmfcEFmf7xcfwiA4nd0vDsvsEydn9DI5GVeYwrQuugQDoTS1XaRPaaMNyW10laqNqU1so+uTWkUN&#10;SS10U0KLqCW+mW5NaKFbYpuYhrgmui62UVQR0yTSRhvpvLN1VOJZIxMU3SD2imwSvxLVKD4UaRS7&#10;nG1mnCIbnSQRRvHByHrxK5FG5lRkPSMPrxOHh9cx8cF1TFpwrThdWcukYkDEB1SLghUVtKe8gj4g&#10;xZHtV+m0Wqb511jEWsos+dti7CzWKvesWBdqt2Zj+O71a4Jttq4MtLVa6m+1e5HCdsMiH9t5XPN/&#10;PahUvBlkvs+9Tr+U3ue0M/uqI5Xew7ie66ROpHdRp9M7GAUGgzK5TRSS3EaFJbczEaoOOpIwqUkU&#10;kdgmCk/C8sQWUXgCHhOaqbBYLI9roqJiGqjYGCOVGN1IJ0cRNtAJkQ3MWRIU6HzvMCNzNMzoSJE5&#10;X4mLuQBcA3Dd+s6CzPsrwvYuXBxnv2yZbN+L6PzlC7ypZ3nKtUKsnvo/PHoKeIZ8pqAaoMxVRslC&#10;VbPTc+nN9stw3l+h6nB8Mb6Jfim+VbLyLF7HYXms0W6Jqspl/uP+g+97DxxYrNOVLt9Zx/+IH/Ej&#10;fsQYsLS05L/88ss/4S7HBZQR7dmzxwePbnhJ3myZsWvXLhcrKytXjo7IDXv37l3ICiCw7Rzk8L9J&#10;2djY7Nq+ffvwDx0JsB97STvuchioayXeb747twLfvXv3+m3btk3643C8x4s7d+5cMrI/Pzjgwy9G&#10;g7Nv29437FjAtgFIFRrfBo8ylM9Bp2/HowHpRIjl9iQAsE08J0bkPLCO/e9cAjzvxbLhf5jasWPH&#10;Frz+gjiZKxoGtg3DINqGzvfFds9i0NhiW/Y3ByP7vHnz5gfejUA5U28DP0P0kT6izuF/pn5Y9nsP&#10;iqLM0RBaNIS/tbV1NJ7boSPFaGD237rISEaDrybnWPcitism5/eBZcTRzsgQrogF6jUjbdGg7C4A&#10;zy+gnqF/CEHgdSrKGokjuetQZBuS4BApw/rFpC947YEBcQzZgtfHkTZYtxHLSRDKkLFYdgr1Ex3s&#10;/+Lg8SheEwdHPv/883NxhO/A80QkaV+KfBkdv488G57G4TEQj0dR9IexuEMDzsEHbsXRuZREPZ6n&#10;If2wXEHq8TybBAd3TiMjyflIoFHXYXkXOiYKDRiF5x6kHHUo8VxCdOP5Az80wfIoLCOBdgQdMBuv&#10;iVNC8ZpkDfalVUzna9Ch4SjvgUFJskoMSfHYLgDvdRivDWTE4zlxZhKRwfbnkC5Yl48yz2PdcaIP&#10;y5LxuNjFxUWIbeuQ5FlCsBybWO3GOhLUlaQvRM/3HmjURfjgKu6SOCQYaY0MxXIyV7Nv6RCggzdj&#10;+XnukgUazB35GpaTgJihGnqblR01aPh1KB9FdBBnkLL7wPZpeO+deIzAulN4JI4gI1iCwcP+Wnjd&#10;unUv4HUgkce2W/A+4StWrJiN9b54/lOsY1/NxvMjeE5G6/1g88djER69SdCQdngdQ+oJuDYkS/mj&#10;7t3IWGznjeUaDPJ/rS96pgv4sGTEDxDDIpfi+aW1a9eSUeGMdb1kEcQ1ZYHlmcQRpBwdJsY2xMB7&#10;kYVYvoaQpE+S6rn2hchuopNVwAHLLpEUTJyM569j0Qw8kmxjj8zDkbcQjyTFZ+N9zuD5NqQKr1fi&#10;MRDv64ZHdpRjX17DNmyAYnkyCTKsSydOxKM9lpHASMXyTeQZ8foK13clMhcD1BLLF2Gbtoef93sL&#10;fHA+GuEYGUVogHB8ePaPgPDwE+Tw//jcB3EgyihwgUXSNOFiYmA8hqFTSAoOIPUj5nayUj/CCo8A&#10;MTyZWtDQJCscJmVksWVrazsPZWjsC0nDp7BsD15jht9mgdcOqMsNnbQTuR7l2L+Ew/JNZHFIzrGc&#10;tOEjRUQHHpX4bPO5gInEtmeQZL2wkughsngeie1I1iIL0B/uSp9ss9AA59ApO7iiH/FDABnVJNVy&#10;lz9w8Hj/H73jms9cQS8ZAAAAAElFTkSuQmCC"/>
  <p:tag name="ISPRING_COMPANY_LOGO" val="ISPRING_PRESENTER_PHOTO_0"/>
  <p:tag name="ISPRING_PRESENTATION_COURSE_TITLE" val="iCEV10152_Benefits_of_the_Horticulture_Industry_LOGO"/>
  <p:tag name="ISPRING_PLAYERS_CUSTOMIZATION_2" val="UEsDBBQAAgAIALJUk0/W9W53OQMAAFkJAAAdAAAAdW5pdmVyc2FsLW5vLXZpZGVvL3BsYXllci54bWylVclu2zAQPbtfIfBu0o6bNjEkB2kAo4emCOCm7c2gpbHEWiJVkorifH25SLLlJW3QgwxrOO9xljej8Oa5yIMnkIoJHqExHqEAeCwSxtMIPX6bD6/QzSwsc7oFGSSgYslKbXwfqM4itGfAhggFLIlQxZklpPmQi+ETS0CgoJRMSKa3EZqMzBXdhRPzYoBcRSjTupwSUtc1Zsr481SJvLLUCseiIKUEBVyDJD6aBjgt9duxRG9LUC3DPxCYpxC8D3tWrAesJ1jIlFyMRmPy8/7LIs6goEPGlaY8BjR7N3B1XNF4cy+SKgdlTIPQUy9Aa3urNQ1CPWXjKx4oGUfIny8LUIqmoHDOU0Rat5awhXtIa11Sniw5fWIptaksVePletVxqExIHVe6AW9guxJUJsvOvnMPyXG04TqnKvNkaj8Lx71hTRrOa2nfT4XhcqlWOVOZOdlH7Kwnwye9K8PCFdbJ8LGV4dzyoEDC74pJSNzr907xozEKbFRzGmsht3fm1IixEQHuhIO9cLB1xZ3CcXfJYkeBfPidk0saqzpGTaproLqS0FRpELoZ+UqldF2aaVlBSA6MHkl60JD4dH1nujaEmS7yy782xHod9OOXeqUdzv//u/HZ0LSFYDyB5zkzLhoKU2ANpvLWhnWZY3thF4+qVsVuaHqWneZNf0wKgaYyBTPUCdWU7OzkDBIkVcYjruQBdO/gHDZjaZabR58kODw9x1JQuTlJsHdwDpuLeHMC2ZnP4VZS1CY7VZWlGfPjuh2ft60gB73oy7AVX0iOl10YV0qLgr04Te8vQT118jXfCXhiUC96AzRsrLg0q6+b49uSdVP8cfT6fPfnsRdFO51rdLx67b/+vrWWB7sT2m1pDcvSWw7WKuiq9E7tlFVl3yWBNa1yfbcfT3+TO+RBvCeX+CmqH2aWRL1gLxBkYGUYoQ9XExTULLEf7/HElK0jMIIxW6x3uTOduW8teFsCjIl787+ulM3HoumqU8OZ1odNbx3Az+ono5lUioonB41z/ffUKjfr8VYC7TL7OL5GQQ5r83d8YbQsygi9v+iSvb68bqAupAd/q4/jDdJpot2Jhnipt0mEzb6Z/QFQSwMEFAACAAgApp7HUA0c70A5BQAAMBQAACYAAAB1bml2ZXJzYWwtbm8tdmlkZW8vY29tbW9uX21lc3NhZ2VzLmxuZ61Y627bNhT+X6DvQAgosAFd2g5oMAyJA1piYiGy5Ip00m4YBFaibSKS6OriJPu1p9mD7Ul2SMmO3TaQlBSwAVPy+c6F37mQJ2d3WYo2oiilyk+td0dvLSTyWCUyX55ac3b+y28WKiueJzxVuTi1cmWhs9HLFycpz5c1Xwr4/fIFQieZKEtYliO9elgjmZxas3E0xvZlxIIIz2bReM5Y4EceHhPPGo15fHPypv37I9J2MJ1h/1PkBRdBNHYvrJGtsjXP75GnluqnX4+P7969P/55EAydYs87BEIG6f3bHkA+CwMvAjTiRT75yKyRL+6qYXLBnHmuT6xR+2OY9CwkV9ZoVoiNVHXZKTsPQ+KziHquQyKXRn7ATDw8wohjjT6pGq34RqBKoY0Ut6haCWBCJQuBylQm5kWs4EFeiy5lTjDFrh+FhLLQtZkb+NaIqqK4f21geV2tVAHqSpTIkn9ORWJ0AufM+3UhSlDNK+Akgk+1kvBPlXGZH3Wrvva9ADuGaFNCKb6AALOdU4B0AH8rqxW8S4R6DSpu81TxBC0KAYABRXy9TmXc/FPSdaEtnKX8vtOKEF+7/gUQPvBoRHxn+8QakTxBTsG1swNRQkxJCAAFL0XxBNnI8N2II5ymwxAm7sXEgy/TJkzkcpXCtxpqx4wAE2Yi75ICppIQeE7pdRA6OmigCnG05mV5q4rkgKX7+9kF7Pp2AIlgsz1wpjG2wMAPCfWvKERcdYOBldjwu80rcBUIGDFTEHRKZXVZQdpk61RUwlgrtSs8NpT6LBYK8isVfNNwH7SbZOukuYfnvj2JxmxXRj1e5/Gqpxwk53fzYz8baqDJPuc7bWrRonHwEaoLFMRgiERwCXXwcojEJ0IhyIR2yfj4yr3AZpeg7m2L0rboxVzXmPQe8TgGOc0mU1DhiQ4JlCazI+XRMDWUfJgDi13sPVJbG1Sgg1kt5UaAHUUiik5FUPht4uik+jB3/4jOsesR5zvU4/coVxXiyYbnsQCyxVzv6T28S2Ri3mnaG/1favk34lVb6l+1XcJ3yMdXQ+05aCyPZASvKpGtqy7VOmCt+U+xQqf4oyb0cf1p+qlNfBy6wY/ZmVJmddp0oGfvz86yoXvUacQzI9V/t360JbRpNQQGFt0cYcZI+0tNtNqxG+iOmIj+cq5/HpjRTfctaGxuvlD9pf2gBfAVeioGnUCMjeUURp0MulB/2Svw+sD8K90w+stfkzF1GXSda/G5lFWnZpPPvfurSeenN9a9mfWg2TCXeWCyD4DLdh4sUSozsD/pgTmfkm0EmhZx4Mm1qtPEpH8qb0ybgNjWmfh2Gl4UKjNPU15u6d+0qbPnWNE4FzZKZwPmqV0G996fvQR++i5RgkMYY2zs23r2sXW2pz2FIH10KDxGt6MT5FHGq3gF7Xih6jzpCdQcwxxyjgGs9ZkKXsSr//75tyfGV5Y0T1H79PdBIHqogzpKdmB/+qoS5V+DQbQnOwzanP3gbNsNNB8bItEoOD+HYW6x6JJgeHxosln0kWpPzFu5ngdo5kIC/JBTKW/6YqYyeHTUrRfC0vIFM4btyRRSkJqMU3UBc+cQhC3j7GAewqmuTV4bgGCGYLJKBSJ3XKfcENQpDi+hOJtzmjWa8uJGO86USgcZZ3ZQp1Q1zKmHu5C6SmU+yPTnNVbtMXNnEXYcczEEoYQz/00zRyRw6IzbG6JULXuD2RPsQ+f4Ck8kshoKGBKyu/jRFxvmEsFTXN/Q9agzpllv6zKUvmb9UPg23/bu3ao0d3snb/au+v4HUEsDBBQAAgAIAKaex1DFTWnbpAAAAH4BAAA3AAAAdW5pdmVyc2FsLW5vLXZpZGVvL3BsYXliYWNrX2FuZF9uYXZpZ2F0aW9uX3NldHRpbmdzLnhtbHWQTQqDMBCF957CGxS6DoGuS4tQLzDiKIEkEzKj4O2bSLTF2uW87735U4wixo+sq7pWMAm9BKJoiROqy6fOlGHGmzcOxJBPsiAX3xnJCUsUmoiMXlZU7D/yNruxsOx9WA9guWxxIOeB1jjU17PASnLIw2zGVWuXgHqImAYcxOxDD53FOy4dQeyfu6Fc8BfnbLpscvigHnWI5IKoy5dUpXdtP38DUEsDBBQAAgAIAKaex1DlaOhvrgQAAKIYAAAwAAAAdW5pdmVyc2FsLW5vLXZpZGVvL2ZsYXNoX3B1Ymxpc2hpbmdfc2V0dGluZ3MueG1s5Vndcto4FL7nKTTe6WVx6CZpkjFkKJgJU/4Wu9tmdnYywhZYG1lyLRlKr/Zp9sH2SfYIEQIJSUS2dPpzwYCPzvnO0fnTkfHOP6UMTUkuqeBVp1I+cBDhkYgpn1Sdd2Hr5YmDpMI8xkxwUnW4cNB5reRlxYhRmQREKWCVCGC4PMtU1UmUys5cdzablanMcr0qWKEAX5YjkbpZTiThiuRuxvAcvtQ8I9JZIlgAwCcVfClWK5UQ8gxSV8QFI4jGYDmnelOYtRiWieMathGOrie5KHjcEEzkKJ+Mqs4vFf/48PT4hsdANWlKuPaJrAFRk9UZjmOqrcAsoJ8JSgidJGBu5dWhg2Y0VknVgZ+uFvDc+zALcLN3rGEaApzA1RI/JQrHWGHzaBQq8knJG4IhxXOOUxqFsIK0A6pOM7wKOu2mf9Xrh35wdRF2O8aGHYRC/0O4g1DYDjv+Lvy28I1+d1DvXV69998E7dBOxcXlwB922r23V2G/3wnbg1spiMKGEz1308seREMUeURWTvZUUqQjjimDxL7jekkUlAbD+YSEokUh8mPMJHHQXxmZ/FZgRtUcsuEAKuiakKwuMxKpoQ511VF5QZxbOAMIhkH8V3l0dLpKo9cnG1t3jfbbbW210oO6yDCfd8REfGXTK0fHtyVwfPy48dvM9LBSOEqgWGA/C9s8d510w0Z138CRolOoRHJnl+OCsaDIMpGrmrZ6oXqduDLhARhvLPhG1PUzGgkWrxxG0hGJezglay0muKa8BZwVB40hPxm4sp8RjgLMoa1RBe6NVgCyGElF1aKdtZbc9ZxihgAP+i5B3eCeu6ME53IjIVeR1b0kqv3RE4rIP42zDelB1oBR0KLLworf5zFq5ngGbdiGfUC4DdsFJA7TyUNyKyNyLHfgRHXGbJjfi4LFaC4KxOg1+EQg6AhFCr8SgtZ7NRrnIl1Q4ThRSC5cOKVkRuJzG0WXoCItQFInPyPKaPhY0M9oRMYiB1yCp+BioFNp8Ms7AWdYyltQfGPjC9OB272m/+GF3iCOp5hHO4JDKZI0U3vBx3PEhbqRA3dEuIAI6qDENF6s2eyt/PwwrLoBxPkLRWMDX9K0YPhLwq8csga9x5DvR8sugX/SAmu1CZ4uCl0X7wIaSpxCSAwmLETQySlfnh4WgBHmSHA2RziCQULqtjGlopBAMQ3CQMvnW2jkIU0XTxM4dUBjHpPcCvKg8urXw6Pj1yenZ2X337//efmo0HLEGjCs1ZkZq/Hg3GcndWf6e0LokRnwCclHJsF7si2RpzrF43vmbp+ILcTbvdAf1hth+/d2eLkFYOH3+ye55+opY/vQsZi9vtWZI/Drw8YFGvrBu04YnNnkYk9A2asogWwe61uY1UCxrCcrfBhqrMrMD6zg+jZc/bc2XEMzWAzWhgorE+CgmJjGB0cFoymFpPsuyt6qjp7VMb6P2v3fFwZT/HuqXYLzKIG02Fsq/RwNdp8x+oHd/m1fpn/kG28X59f65hEKwayO1H6hGOXkq/aJzYwL/G77Tb/T/Ana8jfqQfO0eom68dbUc7e+09YrKeU0Bbfq68vqRXjt6PDAc7cvlUqAtvm/Qq30H1BLAwQUAAIACACmnsdQYKErBGQDAACqDAAAKgAAAHVuaXZlcnNhbC1uby12aWRlby9mbGFzaF9za2luX3NldHRpbmdzLnhtbJVX227iMBB971dE2ffSm9hdKURqKStV222rLeLdSQawcOzIdujy9+tbEhuShmIh4Zlz7BnP8VgkYodptAcuMKOz+CZOL6IoyWvOgcollBVBEiKKSpjFL/AR4fliFb0RdAAeTyyWEcbfQUpMN0JbGluEi1mc1VIyepkzKtWCl5TxEpE4/fbLfJKJQY6xmIrvXM4a5dBtc72Y3v2cnkNxe/yYPtze3Q4RclZWiB6e2YZdZijfbTiraTEa2vZQASeY7kY3IFjIJwnlF2IKKRUHIaAYTb1lEZQBaXa6Mp8zOd1Wn2d/RNtjgaWh3V/rMUSr0AbCQ/48I1UYtXpYle96fE6Q8E+Or20EHy7+eKfHIINVdfUVjVScbfSBhpzpQo9RDmGoUNdPR3WlxyhBJ6Q3GlWXILhQZWC8MAJZXOkxBHZnaQ7m0QO5n36TSPTd5oy86SIcdQ+tkIxAKnkNyaSZWZ/Yso/XWqrLBOkaEaEAvqkD6R71hmoRwDpjB/wLH5gWPspZOsiKkbqEuY3YR4aOjjCfP5jW4mNbmxcjh70z2lyPjB3yRZ3sCdIzdsh3XbBXSg4n8GOP5TSSeECunl4BXPRBBZQbKFLTwi3dzBqv3upZ33Th7e0MDaZkBaRGWktcgq5cMjE2G9PkJKiEoj3eIKkeqT8alx1MNiKZHDmc2vq1lUgsCfRJLmc1FyoY5V6Fyfd4LMU+HuJePsNaNujQ2FVFvxj+cejpuNjdau2x2Xkk1XOi7zII9TgCf6JrFkeOOYtNJPZtPiWViO+ALxkjwqPovYcYSEqUb0u1kzh3E8oknA1m9uYORNOeqC1sf/0St0ZfYWldZsAXSg8YGkGGNovb4s2WqK9cYfiAIiQMOC1TbtVyFOFW757BCQAQz7dN+e3EesqaSExgD8R5PYNJeCizRCj19+Wr1RVK0rMc6dEDeIJ0PajTVtBAA0cPYaXi6mdYz8Vog0kkyoRJLWgpY02/aZRaez7IGpyYgqWVv+8QVbmCE0W1ZO8ScelK1M1d+mgP9xSXpgcph2xl0+exHMJY5Q7GOB3hxNxFoF+udq02wR7PEEU32vSmj2I8x112qS5nuuYAfoc1xgvvDfgNh4whXry0kOBR6HFbtspRvZumYatWX1YymXgmW5u2Cuq3+o+S/gdQSwMEFAACAAgApp7HUHuDd2yqBAAALBgAAC8AAAB1bml2ZXJzYWwtbm8tdmlkZW8vaHRtbF9wdWJsaXNoaW5nX3NldHRpbmdzLnhtbN1YX1PbOBB/51NofNPHxtCDFBgnTJqYIdP8u9i9lrm5YRRbiXXIks+Sk6ZP92nug/WTdGWFQCCAwhA69CETW9797Wp3f6u1vZOvKUNTkksqeM3Zq+w6iPBIxJRPas6n8PTtoYOkwjzGTHBSc7hw0El9x8uKEaMyCYhSICoRwHB5nKmakyiVHbvubDarUJnl+qlghQJ8WYlE6mY5kYQrkrsZw3P4U/OMSGeBYAEAv1TwhVp9ZwchzyB1RVwwgmgMnnOqN4XZmUqZ4xqpEY4uJ7koeNwUTOQon4xqzm97fnX/qHolY5BaNCVch0TWYVEvq2Mcx1Q7gVlAvxGUEDpJwNu9d/sOmtFYJTUHLl2t4Ll3YUpws3WsYZoCYsDVAj8lCsdYYXNrDCryVcmrBbMUzzlOaRTCE6T3X3Na4UXQabf8i14/9IOLs7DbMT5soBT6X8INlMJ22PE3kbeFb/a7g0bv/OKz/yFoh3Ymzs4H/rDT7n28CPv9TtgeXGtBFlaC6LmrUfYgG6LII7IMsqeSIh1xTBnU9a3QS6KAGQznExKKUwqZH2MmiYP+ycjkjwIzquZQDbtAoEtCsobMSKSGOtU1R+UFca7hDCA4Bvlf1tHB0bKM3h+ubN011q+3tdZLD2iRYT7viIl4Ydf3DqrXFKhWH3Z+nZseVgpHCZAF9lP65rk3l67EqG4bOFJ0Ckwkt3Y5LhgLiiwTuaprr0vTNxeXLtwD440FX8m6vkcjweJlwEg6InEPp1B7g1PuoDEUJIPY9TPCUYA5tDGqIJ7RUkMWI6moKtvX6UK6kVPMELQo6LMEdYM78Y0SnMuVClymUjePqP5XTygi/zbRNUv3igaMghXNAyt5n8eoleMZtF0b8QHhNmJnUClMVwvJrZzIsdxAEjUYsxH+LAoWo7koEKOXEBOBoAUUKVwlBN1szmici7RcZVgqJMsQTimZkfjExtA5mEgL0NTVzogyFv4t6Dc0ImORAy7BUwgxrFNp8CsbAWdYymtQfOXjG9Ny272W/+WN3iCOp5hHG4ID90iaqa3g4zniQl3pQTgiXEAGdVJiGpfPbPZWeXoalvSHPD9TNlbwJU0Lhp8TfhmQG9BbTPl2rGyS+Ec9sDab4GlJdE3eEhooTiElBhMeRNDkKV8cFxaAEeZIcDZHOILJQeq2MaWikLBiGoSBlk/30OhDmZZ3ExhkwWIek9wKcnfv3e/7B9X3h0fHFff7f/+/fVBpMVMNGNbmzFDVvHfQs9O6Ne49ovTA0PeI5gOj3x3dU5GnusTjO+6uH4Et1Nu90B82mmH7z3Z4vgagjPvdk9xz9Vixfsooh61bQ8bo500Zgd8YNs/Q0A8+dcLg2Kb6egKIrqIE6nesX7SsRogFg6zwYYyxIpYfWMH1baT6H22khmaUGNwYI6xcgKNhYlodHA6MphTK7FUQ3Yo5T+oRr4Ota98J6IN0NQTfElsJzqMECmFrxfOKm+jPS8svHOm1BJDrDiwUkJRqpRc6uX7ll9guzi/1y0QoBLM6M/uFYpSTF20Lq9UW+N32h36ntdWyo3Z19yq4/rzhM3fLr6Arnz09d+1H6R1YX/3CX9/5AVBLAwQUAAIACACmnsdQ0W4DBaABAABrBgAAKAAAAHVuaXZlcnNhbC1uby12aWRlby9odG1sX3NraW5fc2V0dGluZ3MuanONlM9vwiAUx+/+FQ27Lkaj6X7ctuiSJR6WzNuyA22ftZFCA7SzM/7vK2xVoDDlXco3n34f7xHeYRR1C6UoeowO+lvv3+y91kBpktdwa+skoJdKR4IUGayLEkhBATlIo5ANJgJO+vGM+JwR1a5J+658hWGI2MnMECufyD2+wgc2HvDLB+594nf/98go7Lcoo9VJLSWj45RRCVSOKeMl1gy6edHLrNGBWQP8ArrBKVim02U8f4hD5NnxPn6ezWcml7KywrRdsZyNE5zucs5qmoXyb9sKeHfpu5AdKYR8lVBeTmyTFQchIAtVc4IJToAYvhO9/kEt42FBDt0UopA9/TRVYdIVzmHQpeFpu4Z2XoNu3qkYchL2MuhEcAt8YLWYq7BAVtXVFRdYcZarjgzQeKnCixKGs4Lmf6knKrycOqyyDd24nhrjhPGsv73lRIXJnJuhS1wg65kx55ltPU+5DM0X32xwNOl93MLJuvLNBeITqU+8fqQ5k7Q/j3SHjdp/dJVjvgO+Zox0I7TLU0s9nqNPcyx4z5kGK3Ia1NgNGh1/AFBLAwQUAAIACACmnsdQiRErV2kAAABuAAAAJQAAAHVuaXZlcnNhbC1uby12aWRlby9sb2NhbF9zZXR0aW5ncy54bWyzsa/IzVEoSy0qzszPs1Uy1DNQUkjNS85PycxLt1UKDXHTtVBSKC5JzEtJzMnPS7VVystXUrC347LJyU9OzAlOLSkBKixWKMhJrEwtCknNBTJKUv0Sc4Eq/VLLFTKdXcMUAsCSSvp2XABQSwMEFAACAAgAp57HUOFTtBquFwAAAScAACAAAAB1bml2ZXJzYWwtbm8tdmlkZW8vdW5pdmVyc2FsLnBuZ+1aeVSSadun0gZLy2qazBwZpzJzyXHBwo2wRnPNDQ03miE1AbMg3MVyKuct0TRzV+x1x4XcMByVlklSRNxxSytEci9JSVD8sJlm3jPnPd/5/vr+6g+W5/fcz7Xd131d1++c51/OTjZK21S3AQAAJdszp10BgC0wAGBzL3CrDOk6pHBY9rMJ72pjBajqVJuSXcgFwhxlK6qTtq/+JC+7Vrh8BoEHAHZf3fhsGgsAhQMAmmm2p2Hu4X5zL9nl2CkC6JXU3nxfeKmLZqbqjWKr3nOqz8+cd/yZ9G/l5JOPp/8VfFdXPuU7+f1fR3/lpBg0tNUM/VPqedbm3+TRE13Gu7fu0ug5XYBavxTZFrIgGRiDEyhO/ZYziHeXKcsiz30zYeOmJcgolelm0VhUuCA3TH2MKJlLbxE1L2wCAGad/LMmsidyqom74sZiRC+n2mUWR6U3uS0Zyq1NHIFmHgMCAO98DomaFGHQ9RVOyXbZffPjbVAq3wxXmym74DgucjAhzUsDVzUBgMf4e6vCYWxrVhLxQ8FXR4vE/bO1+R2WpwCAS45AVzsLSgBZ3n95/2bAZUxg/HdFqabuVsqAy5wb3xX1PbcHbgbMZyoXpjaGK8AAjy32xKW67tPXAAIeBVrddZ1+c1huE0A0OyFb4MocmDWSA7wa2HiuH/2HvI01aLBEcRPgEVjjzFFCfVbMLcA789V+5BXMfNt6Q9MO5iAcKB7iEJffvXl+J172W6vf/L71wALHxe4lii0zcrABsac9mK5PtSzxDpXFI1rIjuciY9f2xV5By8wa35D4MKR2a+oIDukX49QwGgwUd8s8fVdPjZl7vYf88Xfj1a8LYHYvQz5JoyKECqKflzvUcWEaWg80kYRs+bxM3fLURs4nQcja1j3zz2czLSaOWXXtJL77JR0ZJvnIhFoqmXobot0ZOqndBXJlC0TRbwshvkcJ5X9qn7z3WbuuXD8I8vFDCdRCySS+D3T6hRg8Z48U97C+Ax/z3F1R42Tlsdn1qYvVPddp8UZgzo8HKGk18FuaxDmXIhaV65ZtduxoW5A//Fj3mX3wEaGbNwNalwowSVRXsLHzpQWQNQCzIxWb+DQcUso6EOIkIFRHOzWY2wJNl5PUdA9PHDL+ltJR7i80PWjPE5e0l7pYp6a6ppcNBQIBEhPMSXrl6D6Nt8aeO2ElieILVzV/0kSGmRVrn4uRCsmx+2lpI2bwFq8wLPzRAUZP+nf9U/oD/JyFKREVB13ULVxUIz0xEwXsp+BneYYsaF01OLYSndt9jrVu0irQFLxTI1KDZdv+uIWt2uUd8d5mnBguNIs1yA1bwI1CpENNbvyWUXugeDpWUjv1AeMt288q1bgda3mdrlm9xjcECU8P1fWF7rbrORPgldWPDRvlGPScBrlBBrBQVglCLyIWey1qx31MqD47sipq3tZ33fwrBSv43tuUGp8x0LZKb2GDNnfSmb9iG16FYnOaqNQLk2tHr8/4YT7bpEcWV+7buT57nGGQmz6VCc1u4B9cXyzvLZYcJ4p2+nk5QZkzyFgenxgQwALpMNcGg1NH0/FWznGDDGlS7Mfr+PbmE4fPtbyHtgivixgf2sYzW1pofHwjf/ogDAM75DiGsnFs7SYjrtkaZWpaKL0zeH1xbiYM5e8NfvPQA8JQ89Tl1Me5kbR+lL9t3AauVOX1PXLqDPIJrJjVEWJWKBXpEfRjBCyiKus9X+pK0K1tB2fPMbSFNfM4KJy3dJRHGPaKrdC990NMac2lxAZtFlWeVL8y5DGZxDRyYoE78KGlNT4J9TlpeMRvtKjSz1veUEiXdkHX3+gcBEWQpwS3rlcc3w4L6khnrxxWGx6HzGvIwQHt1an1j02F1bHCpZ1NoF84RVX9BmmcqbTy+PwrhZqL+jNBH9JIyyhKS6KJVGfdo8jF8ZfM1shVr57qAhceYxhEyYmi+bKDVaer29gz2JJJbj2F/z211gFeuQdhudCLTXpdSYOPvFg1pebgq9w2+7A5ljXR2kxvarmhXsB9nkVfqSCjVcgyaXVOXoHQssj+RgyrrgExixL8LWWUiqWiR7kVtEmBaiJXmzpjys+q+BYzqUf1Hkt6YirAOXS1CD4Xgav2qnMIvG/BSZRKaXK6A8gGb2jx4CgpasD+RdlWS6GRvlKEtUENti8SoTnTD+xWaUVHDrCXf94/0P6IkcJTafCV6EUghTU+pJoLZkN+eumi+o4Ha6AUCc4JaAfIvfl857rYk3hFkb6T9z6BayJ6YIVNY9UZyJEE6f61ue+9+ppUqK8XVUGolZxL9EigHQ+xCVUJi3EocqmMUUO/4KJ91jPsrg170TqjIK53g/bm4SzSSDjwGrzeKZeLzTUex7Bx8hx3mtGtf7s/tc49O6n/bMLwAgmsPlJTk8uPhDC2fQNJMjitK2qul56DkOtRtv5IhWY4wpKrJ0jnLrWgMcR5x0l/cjKqXJIrqncqFvgwJZFaciSRyULtmgVXVqCvxWSD8717FEuGnJ6ZO62XMN6D/BS2BN1ifJDELrpOetbmTJ5YMGrOmqhI5yp8wzvjBu5dMnWMSbsTSY6AFBvPgfVhWiOcpszh8ROVNE8mXNLetNpxha+GlhB8IpCC3CkFhcy0a9WhikZ0/ZJb+bM6XLxJiGI+C9/5YQiSegoZz5qpSCd8zy176l51tgrGZoHN+DoRG0XMx0KuqGdQ78ALew/5myeMf672CHKqna9Zgbr3v6rq160obA04AWW2ngBjEmupWSbegaHmCvKZef54P5mjekkYulTFchE/15jANBmYzXCFJA7H5sUbyPkj6zsNZpLgLJBqrv1lO5X9OqxA770+rojizkAMkVJ1tphK+n5Aq08FwJwrXCSaN2zriar66/C4F+SQ+z9OBoKfs6wbE5TCiAMXT7VF7k1D/1Y/OxzZn6Mv8i3YtUQ8ygrIveKlunzF+DAz+ZYlVYg3rzIAJkqqdlV7zbvT9QU38lFVksUcZkRtcMXNfIPBhJEyjGsAN4K1CHm5eEjjoloQpK/QkrabiAaheiMdit53RKK2NHqApx+GHovPWnIoP5lCXmrUFqazryzDewNmLvil2fIzKEc5uKCeGQJ66GJJ65Lb0t4n7sREmD+CV02qHw2AJxYsk2cykhNNS9QC52YylpimddHaHOQAwnIfouWpH/xbe1nCwDtfZ1wjz3gx88ismTQRC2921Smq7D8DcNKZKjR6cB5baJRy79VdUXJ3HDqVWUzvM2Ql/3JlaCgShc8j4BUJahi2CCt9VKnCCQxeuUJXi7Jy7uTn/JAqqYlXdqeiRp0m/c0K3uuEM8/JKn/eITnSQTBr66IrvABoQORPZdgJY6arSQU6tVkk80LDSustAUpLFZDO6v46XYbi4SG/mGDtB/4Q3L3gAWIAKbTYHwQnMBaNRny3R8m8hReosF4lo0A2M4umIp0RlQb8rBhO2MHqzmjcyZorNIxZqUgQXcAQtZn3AKmYRkUHVrtsE9NGbPVK4INj+D/njC2N/thUnat9F9sGzwSODf/q1HwMoX8Qlmk5j8I0V2twmtTsiYlsqcNytY/mE3/F85A804aEdwnIYBYOPG2wXTm5uxSLh8Q4zrPqiUcuRnTylnJyn9E1LjbdEvzpc1HPo+IH3hJ0P0qbjaaBWJqx5ehmt6duN6uMK2u3mvX2nE5yjCBF9y3WWn/MUE7FnJg3IhHkf+kA2RymJFetXTDz1tC6PwfHMzx41Xrlm53giRCmH+vI24nIiRhdKk9WMtur3R87VMrnu9MsxpKGiS9rK1citqKJpMfw8xVkOGFh5qMsx2mrPpb6iOW+wJUx9F/dEVWQk5xo3Lx3R6u1KXQm7FrP1yX7qdYR2CzWYL5A50qtf+AMSSlCnlrdDb0wimxbSRgBMTZ7Xi+Ns+7Ue6JFZQrVfznzlGn4A7YtBnJEjj+If9nqkq42/vE3K4i08UgyqkrIhriX6vCqQZHf8mLaLJkxanj9tI02c0TWkHx6C48d6Ge6q7KNKUGWmJFqxW8w94trB8z6fEAUXXJr6GiYO5yXbW3SutX0Ps9HHZPmrc4Mx+7FobODcpgBjXHPT0BZZNU49PBAMwWvThrhSGfO4XxY3SkdHEIbxyvWfL1yidlew9MaCncoeJ/leYKzjFdjudBOCWdMk0RGnJ8TH/gFrpguY1H0OZ8RrwDaQhPSacT779RYve2pKlU9+i/jV2AotVe5pLvqB5frP0f71viB3yk4IvRHxr1CFEERuTEB3hHNakP7SRIdhAkzi4DCThbQvCVlwUmCXF65/88RTd44ZKcCrHo0LK4tXMqKSjl/XB3JLse3zWSFvSVcOFCfO0ulubX6J30a7RBAu6Lu8luLo3a15EkDUgwNbLcla1KYStmVe046s2Zwn2fb6xcwci47DE16clQpnOa9qRRtXsxvQpVvHqXPJN0XdlYnXNe4Lzi/Hx1QAIofQHoMsA3IXoTKHcGxGOkDCi/xlMhyxLxuLod1OC/Te+Bzk4i63xq1/4ThNlznmd/1+C05B+Ly7mxMO7annKVwyejjZGuDdW1y60PaLtlcUWJSClf4ur7Sok8lrgqhkMlVu/lizUHLz8PKZTnmUu6eGwvVuB1RIHm7v+LpuX+odFfCi1Lm8Jmu5vaYXXFOwkINrSclm5kGSn5pZ58hD54pSPgGGwOfyVBlzNfFN4YC22n4kGPgbVdLa+bE287lut0cxW8J1uZ0oAYY6e0QH6EYCv9b/FJ/k3ibx+busc3OEy1AWElEj3Kq3eCZt2dqzcqNiUv3Sw0+nM6aNGaBb6e6/GLciTCBCqmC/T+dKEJDk/bHhLe307kryALcmlPzraSyYWTEDhJDzPybbPxh8YSG1qYSK/aJFLfrxZMkw2Zi2KFN+cSpaBq2bVUu50ZxRZTWib5FhNNRwtA/eYp5BLCd8UH/l3bdrr6FUF2brYZed9+ldqV0Zw/92p2lCqZQkf0ftiHsylj9n3dkNE2yOC3bgbZTztNdv3JQ0hcw68jdd3dfWozSjH/ar8FdvZ3p6vt53nW+xIqJWIK8xN1TTn2c/Nht06Hr/N2xE6+cg0nqFvEMzeI+i4F/StbU0IIfPG59PjWy5Z/khI7Y4Irr/3QDCLMrK/9k4Vo2+MHoLcniE8xl3b+4HmA0a4M8erH/opu+lRskBtAQigNSoDqVqa7xFMsjf0CackeLjvn9n8hnYHz+/iJ3RlbMN6kbrepxpYLMDpu/ie3chLIcAPAwUCYM0HV743/d9zKqCqgEwgCAkzqf4HZbjbfx0FWZ5se+mf7p4CPx+UNXAYBr3spxsm+PG98BAPl7ZdoAF3+UGQLw2vUF/gJ/gb/AX+Av8Bf4C/wF/gJ/gb/AX+D/Fzjv0AaDG72zELsu6Z2tmSz8RPHC/jeKtwG/kyOKnpPNo2fHiWuvD5Il08/iocL78UjxxMLDLXRPeiA9jB5fGxVVEbLOYYR/7AthhNObM+aSgglrOD28YyA38o5MymV/hvhmiEM2ZPmICBea1ND0kRcCjX7LbTnxUlPAArPrc32FYJnOx3uLYNngkFkuxDHMOiVg5M17XHAgN5q0IeJH8toiyOHA8WUd0dVQKreD9ozfUbWiKnP01e0b+QIbYCO0FtMyWaGcijzZzuboH/J9s08yva+zho2PpSsAXqkrwDhJyldjA7jR7DaNt9nj4k54bJnOSKdlgGQrYPCAxtuVXXHznNksKgQiZ/EceRwiol6SReyfN8jLrP/2BDs0Uqk2ZgtglqT8YRUIEwWGsrk+h+S+pXBWJSFO6dBW7DgAEHVQzgJq1bWWKXPXczssSeGkwchxwOMxH1O5mJmQsQjGSGT4SiSto1nMPxuz8hq1Pi8CEfnIOUmsmrZc7vwwZ06mjG4HFD+9AyUfC7s91LIJsDyZovEWv75ydnyBpq4u5ayvxe5cn0CulkzhjJDShdiVmpUE6CoyhDHLfZMabO6x7AnOZuwTKce1SlbaxsVUUEb63cwpREAO0T6ic7HDg4/I0wurGgIj8feVU/dEY5+S5w4Azocc2xvX402qx0Y3FB7Ng4tpCV0dA/Q6NfzNh0OrzY/ilY3HZJrDoGuPmxJoRTUdJ9Z27w5wFShGTkiTCG27nmzI61b+EBW7zF1gRK7GOn+KFbvIqkskXV4YW6hR79y2q9+4BGlvZJrYfsErrYxaTrIYrSahB7yrDiCgvb3m3GWUT4D9QGVwXx2+gaAg+ibOFaXVBrbN3R03bam3EObLa1zuXxAIsCt6EaHliw6cNAhzI1zngJTxTe0cSs7gIvQGir2sBHh4PB0IQ52HiEBZ5UHq2Xz0xXJE1SQECW/3LKOkjZS2V/f96n6zjs/NqXHQZvUvu4GhjletDSk10ap8XW9W3wpHdc3d8UASXXukfCUdd1ajlJjI+dE3u5HKIlBaJccTe9xflVGRAXSHA1sc+nEgb1zCkF9/+FkQ6o+k0FsHWqlP5vjkZO1gfUoL4aCysYmkzEAt59+qrxBASnLRMHewcEDLBfy7gtmQtfw93exWmlQjehU9gBvWfeSOyuXpwPsTuC2tKHJwufZPWqwAb57phiVaAi+NGuJXpVWOaWX8hvnxR+xRoUGFO5VMQCMJwemQVyq8Znv+GpbuJjs8WXdu5GfeIOO3OHd8ikqSEgz8NIXyEJeIvtz7+ySh+Sz8oJlJCau1LmvcwL2vzngwKKuc8lXFtVpsp1sE+a4beD5k9NKY5zPL+Sh6ZWmxhcCDtAYedQO2gxGJb/rq2wzrVwfWWJL3xL7ldM7oo/Er4rLpoTP8/WQ9/O2NjKhXNnYLkqr8kQuoU85r24najtKja32lWdzqmuZtWgbbv/GvpGhUtZocVECd8n1wkb52SuJtMrwCaUkaaoSkU3K8SRf7Vu3pDcrGLRyLjJv59apUjO+Me9XrRbGeKCrR/MDec257n6pvRN4cAWw/lXHPN3HHt6p6WZ+yWv1A3Jvd62g/NiayxritGnt5582U0nZx0DUbhD6r79fTkS3bQnjvjzXEXoxlWZtBmaIrF18moPvFZfYJhrovUUC7s75wkQarbxGOEem3BurVz/anSyyYRdbHbTaKka1V18e7iTAtqJBIj+74nHkKOjxGDrn3mnpvk/q2b1yQucPib++adg6Pf6SusuYETZRW62g6VQ2vrRStZ5Qo7qtzGag0/ZA0L2hkKn9NcJwWkzTeZkiOEyuraAzFZKa5DWbar3ixwgddeGnDy6EzXR+/m7whbJEezNSD/lFfvpd7Pphf7BQ8mxTkx7VyBlOnxhdNe66W0NXT7Z33Y1bFY1hJfTTtHqrCJa4api55oesmcIWPtJvgHAhYuIB4893dKCUY62GOP3pMtqONe1MNQ0YHVC5gCrWENWvYgsngNiMzj7ypIZwgQ1bbzorNYLwt5gPYoT8qlKuGVuu15IeX2xn/5mRNFtUrf91/JqleEYYq+G2V0vtgLgmZZMdfU1lMY5xK4dbGOpPhaRsHi6qhlXb9Sk5D6Lq28WSMhefS/VYfwbYU1g8to0yNoclwMtOl2f6TPtW4n0PfB7L+PNyKMB5joMRpxfOjva1Rzg970lezhh69PPW6apJKmu0zxIxEVEQBYYLG39cONFSH6lvzXoyq1B3z3wheELD9prpbdP9ny1M0fpU8FCh/8GHLjsuR7bD4zc5o2uo/a/lZKeHRn5XFqkt4UO4leSO7cUBxFzXmSiPPvv2/dYy16X0tBi/fH/YH/bNv5KjFtaxULvgQjLX+e3t6fgcqXX5mYynqn9pkbk3LDOYsKwAe2vyHbg9Z63914m/goKy5+3TPMEStdUEoBu5soCiSvdHJp2jhTT4jnxe4ELkRA4+qkYJVqdht9Up1VedKAXqjL9+PmW5AOmQf/7N/+0iS7hAI8yD4HtlskXeSmHR6TxOSHiZYPdb11ivWp6KcueoC/t8mE359w1gkxnQLAPCKbiuNmMsNG8vslA0h4ZdSYv2iFppFxUayYSQve4LMVZc++PQa1+aNN7N+xJ2d9gfarX1kQvM23uN6GNZmBmcAYWVk6YeSnSGMteWrh2Wqmm1bbDtXmJHhH6N2SquXe6znumVPA2x/dDpdZXU+7n8AUEsDBBQAAgAIAKeex1AhB7ysTAAAAGoAAAAkAAAAdW5pdmVyc2FsLW5vLXZpZGVvL3VuaXZlcnNhbC5wbmcueG1ss7GvyM1RKEstKs7Mz7NVMtQzULK34+WyKShKLctMLVeoAIoZ6RlAgJJCpa2SGRK3PDOlJMNWycLAEiGWkZqZnlECVGdgDhfUBxoJAFBLAQIAABQAAgAIALJUk0/W9W53OQMAAFkJAAAdAAAAAAAAAAEAAAAAAAAAAAB1bml2ZXJzYWwtbm8tdmlkZW8vcGxheWVyLnhtbFBLAQIAABQAAgAIAKaex1ANHO9AOQUAADAUAAAmAAAAAAAAAAEAAAAAAHQDAAB1bml2ZXJzYWwtbm8tdmlkZW8vY29tbW9uX21lc3NhZ2VzLmxuZ1BLAQIAABQAAgAIAKaex1DFTWnbpAAAAH4BAAA3AAAAAAAAAAEAAAAAAPEIAAB1bml2ZXJzYWwtbm8tdmlkZW8vcGxheWJhY2tfYW5kX25hdmlnYXRpb25fc2V0dGluZ3MueG1sUEsBAgAAFAACAAgApp7HUOVo6G+uBAAAohgAADAAAAAAAAAAAQAAAAAA6gkAAHVuaXZlcnNhbC1uby12aWRlby9mbGFzaF9wdWJsaXNoaW5nX3NldHRpbmdzLnhtbFBLAQIAABQAAgAIAKaex1BgoSsEZAMAAKoMAAAqAAAAAAAAAAEAAAAAAOYOAAB1bml2ZXJzYWwtbm8tdmlkZW8vZmxhc2hfc2tpbl9zZXR0aW5ncy54bWxQSwECAAAUAAIACACmnsdQe4N3bKoEAAAsGAAALwAAAAAAAAABAAAAAACSEgAAdW5pdmVyc2FsLW5vLXZpZGVvL2h0bWxfcHVibGlzaGluZ19zZXR0aW5ncy54bWxQSwECAAAUAAIACACmnsdQ0W4DBaABAABrBgAAKAAAAAAAAAABAAAAAACJFwAAdW5pdmVyc2FsLW5vLXZpZGVvL2h0bWxfc2tpbl9zZXR0aW5ncy5qc1BLAQIAABQAAgAIAKaex1CJEStXaQAAAG4AAAAlAAAAAAAAAAEAAAAAAG8ZAAB1bml2ZXJzYWwtbm8tdmlkZW8vbG9jYWxfc2V0dGluZ3MueG1sUEsBAgAAFAACAAgAp57HUOFTtBquFwAAAScAACAAAAAAAAAAAAAAAAAAGxoAAHVuaXZlcnNhbC1uby12aWRlby91bml2ZXJzYWwucG5nUEsBAgAAFAACAAgAp57HUCEHvKxMAAAAagAAACQAAAAAAAAAAQAAAAAABzIAAHVuaXZlcnNhbC1uby12aWRlby91bml2ZXJzYWwucG5nLnhtbFBLBQYAAAAACgAKAGADAACVMgAAAAA="/>
  <p:tag name="ISPRING_LMS_API_VERSION" val="SCORM 1.2"/>
  <p:tag name="ISPRING_ULTRA_SCORM_COURSE_ID" val="E26EB238-BD0E-4BA9-9056-294B77EB691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8{\uFFFD\uFFFD{4C164EFE-55ED-4573-8385-AFC332AEAD2A}&quot;,&quot;S:\\Current Productions\\ALT Tag PPTs\\RRTL (Really Ready to Load)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-no-video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CURRENT_PLAYER_ID" val="universal-no-video"/>
  <p:tag name="ISPRING_PRESENTATION_TITLE" val="iCEV10152_Benefits_of_the_Horticulture_Industry_LOGO"/>
  <p:tag name="ISPRING_FIRST_PUBLI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7875</TotalTime>
  <Words>1372</Words>
  <Application>Microsoft Office PowerPoint</Application>
  <PresentationFormat>On-screen Show (4:3)</PresentationFormat>
  <Paragraphs>305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 Unicode MS</vt:lpstr>
      <vt:lpstr>Arial</vt:lpstr>
      <vt:lpstr>Calibri</vt:lpstr>
      <vt:lpstr>Calibri Light</vt:lpstr>
      <vt:lpstr>Custom Design</vt:lpstr>
      <vt:lpstr>Benefits of the Horticulture Industry</vt:lpstr>
      <vt:lpstr>Objectives</vt:lpstr>
      <vt:lpstr>Main Menu</vt:lpstr>
      <vt:lpstr>Introduction to Horticulture</vt:lpstr>
      <vt:lpstr>Horticulture</vt:lpstr>
      <vt:lpstr>Horticulture</vt:lpstr>
      <vt:lpstr>Branches of Horticulture</vt:lpstr>
      <vt:lpstr>Pomology</vt:lpstr>
      <vt:lpstr>Floriculture</vt:lpstr>
      <vt:lpstr>Olericulture</vt:lpstr>
      <vt:lpstr>Landscape Horticulture</vt:lpstr>
      <vt:lpstr>Medicinal Horticulture</vt:lpstr>
      <vt:lpstr>Nursery/Plant Propagation</vt:lpstr>
      <vt:lpstr>Aesthetic, Recreational and Therapeutic Value</vt:lpstr>
      <vt:lpstr>Plants</vt:lpstr>
      <vt:lpstr>Plants</vt:lpstr>
      <vt:lpstr>Flowers</vt:lpstr>
      <vt:lpstr>Trees</vt:lpstr>
      <vt:lpstr>Bushes</vt:lpstr>
      <vt:lpstr>Garden Plants</vt:lpstr>
      <vt:lpstr>Lawns</vt:lpstr>
      <vt:lpstr>Environmental Value</vt:lpstr>
      <vt:lpstr>Plants</vt:lpstr>
      <vt:lpstr>Plants</vt:lpstr>
      <vt:lpstr>Air</vt:lpstr>
      <vt:lpstr>Plants</vt:lpstr>
      <vt:lpstr>Soil</vt:lpstr>
      <vt:lpstr>Animal Life</vt:lpstr>
      <vt:lpstr>Erosion</vt:lpstr>
      <vt:lpstr>Erosion</vt:lpstr>
      <vt:lpstr>Run-Off</vt:lpstr>
      <vt:lpstr>Run-Off</vt:lpstr>
      <vt:lpstr>Economic Value</vt:lpstr>
      <vt:lpstr>Horticulture</vt:lpstr>
      <vt:lpstr>Horticulture</vt:lpstr>
      <vt:lpstr>Plant Production</vt:lpstr>
      <vt:lpstr>Plant Production</vt:lpstr>
      <vt:lpstr>Research</vt:lpstr>
      <vt:lpstr>Research</vt:lpstr>
      <vt:lpstr>Research</vt:lpstr>
      <vt:lpstr>Sales &amp; Marketing</vt:lpstr>
      <vt:lpstr>Related Products &amp; Services</vt:lpstr>
      <vt:lpstr>Related Products &amp; Services</vt:lpstr>
      <vt:lpstr>Resources</vt:lpstr>
      <vt:lpstr>Resources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iCEV10152_Benefits_of_the_Horticulture_Industry_LOGO</dc:title>
  <dc:creator>Angela Dehls</dc:creator>
  <cp:lastModifiedBy>Angela Dehls</cp:lastModifiedBy>
  <cp:revision>246</cp:revision>
  <cp:lastPrinted>2015-08-06T21:26:01Z</cp:lastPrinted>
  <dcterms:created xsi:type="dcterms:W3CDTF">2014-05-21T15:09:36Z</dcterms:created>
  <dcterms:modified xsi:type="dcterms:W3CDTF">2020-06-08T00:55:54Z</dcterms:modified>
</cp:coreProperties>
</file>