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89" r:id="rId3"/>
    <p:sldId id="290" r:id="rId4"/>
    <p:sldId id="266" r:id="rId5"/>
    <p:sldId id="267" r:id="rId6"/>
    <p:sldId id="268" r:id="rId7"/>
    <p:sldId id="269" r:id="rId8"/>
    <p:sldId id="331" r:id="rId9"/>
    <p:sldId id="319" r:id="rId10"/>
    <p:sldId id="320" r:id="rId11"/>
    <p:sldId id="321" r:id="rId12"/>
    <p:sldId id="322" r:id="rId13"/>
    <p:sldId id="323" r:id="rId14"/>
    <p:sldId id="324" r:id="rId15"/>
    <p:sldId id="325" r:id="rId16"/>
    <p:sldId id="327" r:id="rId17"/>
    <p:sldId id="328" r:id="rId18"/>
    <p:sldId id="329" r:id="rId19"/>
    <p:sldId id="330" r:id="rId20"/>
    <p:sldId id="305" r:id="rId21"/>
    <p:sldId id="271" r:id="rId22"/>
    <p:sldId id="272" r:id="rId23"/>
    <p:sldId id="273" r:id="rId24"/>
    <p:sldId id="304" r:id="rId25"/>
    <p:sldId id="274" r:id="rId26"/>
    <p:sldId id="275" r:id="rId27"/>
    <p:sldId id="287" r:id="rId28"/>
    <p:sldId id="288" r:id="rId29"/>
    <p:sldId id="276" r:id="rId30"/>
    <p:sldId id="277" r:id="rId31"/>
    <p:sldId id="278" r:id="rId32"/>
    <p:sldId id="279" r:id="rId33"/>
    <p:sldId id="294"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280" r:id="rId48"/>
    <p:sldId id="282" r:id="rId49"/>
    <p:sldId id="283" r:id="rId50"/>
    <p:sldId id="284" r:id="rId51"/>
    <p:sldId id="285" r:id="rId52"/>
    <p:sldId id="286" r:id="rId53"/>
    <p:sldId id="291" r:id="rId54"/>
    <p:sldId id="295" r:id="rId55"/>
    <p:sldId id="298" r:id="rId56"/>
    <p:sldId id="300" r:id="rId57"/>
    <p:sldId id="281" r:id="rId58"/>
    <p:sldId id="302" r:id="rId59"/>
    <p:sldId id="303" r:id="rId60"/>
    <p:sldId id="296" r:id="rId61"/>
    <p:sldId id="297" r:id="rId62"/>
    <p:sldId id="299" r:id="rId63"/>
    <p:sldId id="301" r:id="rId64"/>
    <p:sldId id="293" r:id="rId65"/>
    <p:sldId id="292" r:id="rId66"/>
    <p:sldId id="270"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82060" autoAdjust="0"/>
  </p:normalViewPr>
  <p:slideViewPr>
    <p:cSldViewPr>
      <p:cViewPr varScale="1">
        <p:scale>
          <a:sx n="61" d="100"/>
          <a:sy n="61" d="100"/>
        </p:scale>
        <p:origin x="166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70"/>
    </p:cViewPr>
  </p:sorterViewPr>
  <p:notesViewPr>
    <p:cSldViewPr>
      <p:cViewPr varScale="1">
        <p:scale>
          <a:sx n="60" d="100"/>
          <a:sy n="60" d="100"/>
        </p:scale>
        <p:origin x="-24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856FF07-DBF3-4396-8B23-09FE55A8718B}" type="datetimeFigureOut">
              <a:rPr lang="en-US"/>
              <a:pPr>
                <a:defRPr/>
              </a:pPr>
              <a:t>5/15/2017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B62EAC6-5232-47FF-A782-34D64EAC6B1E}" type="slidenum">
              <a:rPr lang="en-US"/>
              <a:pPr>
                <a:defRPr/>
              </a:pPr>
              <a:t>‹#›</a:t>
            </a:fld>
            <a:endParaRPr lang="en-US"/>
          </a:p>
        </p:txBody>
      </p:sp>
    </p:spTree>
    <p:extLst>
      <p:ext uri="{BB962C8B-B14F-4D97-AF65-F5344CB8AC3E}">
        <p14:creationId xmlns:p14="http://schemas.microsoft.com/office/powerpoint/2010/main" val="312396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2CF116A-AA23-45E2-A32E-BB13ED921AC5}" type="slidenum">
              <a:rPr lang="en-US" smtClean="0"/>
              <a:pPr>
                <a:defRPr/>
              </a:pPr>
              <a:t>5</a:t>
            </a:fld>
            <a:endParaRPr lang="en-US"/>
          </a:p>
        </p:txBody>
      </p:sp>
    </p:spTree>
    <p:extLst>
      <p:ext uri="{BB962C8B-B14F-4D97-AF65-F5344CB8AC3E}">
        <p14:creationId xmlns:p14="http://schemas.microsoft.com/office/powerpoint/2010/main" val="130934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Donkeys are increasing in popularity as protectors of sheep </a:t>
            </a:r>
          </a:p>
          <a:p>
            <a:r>
              <a:rPr lang="en-US" smtClean="0"/>
              <a:t>Donkeys hate dog and coyotes. </a:t>
            </a:r>
          </a:p>
          <a:p>
            <a:r>
              <a:rPr lang="en-US" smtClean="0"/>
              <a:t>They will bite and kick whtever tries to harm the sheep</a:t>
            </a:r>
          </a:p>
        </p:txBody>
      </p:sp>
      <p:sp>
        <p:nvSpPr>
          <p:cNvPr id="4" name="Slide Number Placeholder 3"/>
          <p:cNvSpPr>
            <a:spLocks noGrp="1"/>
          </p:cNvSpPr>
          <p:nvPr>
            <p:ph type="sldNum" sz="quarter" idx="5"/>
          </p:nvPr>
        </p:nvSpPr>
        <p:spPr/>
        <p:txBody>
          <a:bodyPr/>
          <a:lstStyle/>
          <a:p>
            <a:pPr>
              <a:defRPr/>
            </a:pPr>
            <a:fld id="{EB6AE1F1-7768-4FD1-9407-37386F7DE979}" type="slidenum">
              <a:rPr lang="en-US" smtClean="0"/>
              <a:pPr>
                <a:defRPr/>
              </a:pPr>
              <a:t>18</a:t>
            </a:fld>
            <a:endParaRPr lang="en-US"/>
          </a:p>
        </p:txBody>
      </p:sp>
    </p:spTree>
    <p:extLst>
      <p:ext uri="{BB962C8B-B14F-4D97-AF65-F5344CB8AC3E}">
        <p14:creationId xmlns:p14="http://schemas.microsoft.com/office/powerpoint/2010/main" val="2207107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Llamas are naturally aggressive towards coyotes and dogs.</a:t>
            </a:r>
          </a:p>
          <a:p>
            <a:r>
              <a:rPr lang="en-US" dirty="0" smtClean="0"/>
              <a:t>They will kick and chase the predator away </a:t>
            </a:r>
          </a:p>
          <a:p>
            <a:r>
              <a:rPr lang="en-US" dirty="0" smtClean="0"/>
              <a:t>They keep themselves between the sheep and the predator no matter what</a:t>
            </a:r>
          </a:p>
          <a:p>
            <a:r>
              <a:rPr lang="en-US" dirty="0" smtClean="0"/>
              <a:t>They have been known to herd the sheep together into one area to keep the safe </a:t>
            </a:r>
          </a:p>
        </p:txBody>
      </p:sp>
      <p:sp>
        <p:nvSpPr>
          <p:cNvPr id="4" name="Slide Number Placeholder 3"/>
          <p:cNvSpPr>
            <a:spLocks noGrp="1"/>
          </p:cNvSpPr>
          <p:nvPr>
            <p:ph type="sldNum" sz="quarter" idx="5"/>
          </p:nvPr>
        </p:nvSpPr>
        <p:spPr/>
        <p:txBody>
          <a:bodyPr/>
          <a:lstStyle/>
          <a:p>
            <a:pPr>
              <a:defRPr/>
            </a:pPr>
            <a:fld id="{D1985586-E5B8-4859-A994-DF7E495CC8C5}" type="slidenum">
              <a:rPr lang="en-US" smtClean="0"/>
              <a:pPr>
                <a:defRPr/>
              </a:pPr>
              <a:t>19</a:t>
            </a:fld>
            <a:endParaRPr lang="en-US"/>
          </a:p>
        </p:txBody>
      </p:sp>
    </p:spTree>
    <p:extLst>
      <p:ext uri="{BB962C8B-B14F-4D97-AF65-F5344CB8AC3E}">
        <p14:creationId xmlns:p14="http://schemas.microsoft.com/office/powerpoint/2010/main" val="1782196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An Adult male is called a Bull</a:t>
            </a:r>
          </a:p>
          <a:p>
            <a:pPr eaLnBrk="1" hangingPunct="1">
              <a:spcBef>
                <a:spcPct val="0"/>
              </a:spcBef>
            </a:pPr>
            <a:r>
              <a:rPr lang="en-US" dirty="0" smtClean="0"/>
              <a:t>An adult female is called a cow</a:t>
            </a:r>
          </a:p>
          <a:p>
            <a:pPr eaLnBrk="1" hangingPunct="1">
              <a:spcBef>
                <a:spcPct val="0"/>
              </a:spcBef>
            </a:pPr>
            <a:r>
              <a:rPr lang="en-US" dirty="0" smtClean="0"/>
              <a:t>A young female cow is called a Heifer</a:t>
            </a:r>
          </a:p>
          <a:p>
            <a:pPr eaLnBrk="1" hangingPunct="1">
              <a:spcBef>
                <a:spcPct val="0"/>
              </a:spcBef>
            </a:pPr>
            <a:r>
              <a:rPr lang="en-US" dirty="0" smtClean="0"/>
              <a:t>A baby cow is a calf</a:t>
            </a:r>
          </a:p>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0250F-5EE5-4984-B63C-E95C8AD909A8}" type="slidenum">
              <a:rPr lang="en-US" smtClean="0"/>
              <a:pPr fontAlgn="base">
                <a:spcBef>
                  <a:spcPct val="0"/>
                </a:spcBef>
                <a:spcAft>
                  <a:spcPct val="0"/>
                </a:spcAft>
                <a:defRPr/>
              </a:pPr>
              <a:t>27</a:t>
            </a:fld>
            <a:endParaRPr lang="en-US" dirty="0" smtClean="0"/>
          </a:p>
        </p:txBody>
      </p:sp>
    </p:spTree>
    <p:extLst>
      <p:ext uri="{BB962C8B-B14F-4D97-AF65-F5344CB8AC3E}">
        <p14:creationId xmlns:p14="http://schemas.microsoft.com/office/powerpoint/2010/main" val="2144068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 Adult male is called a Bull</a:t>
            </a:r>
          </a:p>
          <a:p>
            <a:pPr eaLnBrk="1" hangingPunct="1">
              <a:spcBef>
                <a:spcPct val="0"/>
              </a:spcBef>
            </a:pPr>
            <a:r>
              <a:rPr lang="en-US" smtClean="0"/>
              <a:t>An adult female is called a cow</a:t>
            </a:r>
          </a:p>
          <a:p>
            <a:pPr eaLnBrk="1" hangingPunct="1">
              <a:spcBef>
                <a:spcPct val="0"/>
              </a:spcBef>
            </a:pPr>
            <a:r>
              <a:rPr lang="en-US" smtClean="0"/>
              <a:t>A young female cow is called a Heifer</a:t>
            </a:r>
          </a:p>
          <a:p>
            <a:pPr eaLnBrk="1" hangingPunct="1">
              <a:spcBef>
                <a:spcPct val="0"/>
              </a:spcBef>
            </a:pPr>
            <a:r>
              <a:rPr lang="en-US" smtClean="0"/>
              <a:t>A baby cow is a calf</a:t>
            </a:r>
          </a:p>
          <a:p>
            <a:pPr eaLnBrk="1" hangingPunct="1">
              <a:spcBef>
                <a:spcPct val="0"/>
              </a:spcBef>
            </a:pPr>
            <a:endParaRPr lang="en-US"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E3DD14-2E9D-4DA6-8559-9D8A22D038B4}" type="slidenum">
              <a:rPr lang="en-US" smtClean="0"/>
              <a:pPr fontAlgn="base">
                <a:spcBef>
                  <a:spcPct val="0"/>
                </a:spcBef>
                <a:spcAft>
                  <a:spcPct val="0"/>
                </a:spcAft>
                <a:defRPr/>
              </a:pPr>
              <a:t>28</a:t>
            </a:fld>
            <a:endParaRPr lang="en-US" dirty="0" smtClean="0"/>
          </a:p>
        </p:txBody>
      </p:sp>
    </p:spTree>
    <p:extLst>
      <p:ext uri="{BB962C8B-B14F-4D97-AF65-F5344CB8AC3E}">
        <p14:creationId xmlns:p14="http://schemas.microsoft.com/office/powerpoint/2010/main" val="989847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An Adult male is called a Bull</a:t>
            </a:r>
          </a:p>
          <a:p>
            <a:r>
              <a:rPr lang="en-US" smtClean="0"/>
              <a:t>An adult female is called a cow</a:t>
            </a:r>
          </a:p>
          <a:p>
            <a:r>
              <a:rPr lang="en-US" smtClean="0"/>
              <a:t>A young female cow is called a Heifer</a:t>
            </a:r>
          </a:p>
          <a:p>
            <a:r>
              <a:rPr lang="en-US" smtClean="0"/>
              <a:t>A baby cow is a calf</a:t>
            </a:r>
          </a:p>
          <a:p>
            <a:endParaRPr lang="en-US" smtClean="0"/>
          </a:p>
        </p:txBody>
      </p:sp>
      <p:sp>
        <p:nvSpPr>
          <p:cNvPr id="4" name="Slide Number Placeholder 3"/>
          <p:cNvSpPr>
            <a:spLocks noGrp="1"/>
          </p:cNvSpPr>
          <p:nvPr>
            <p:ph type="sldNum" sz="quarter" idx="5"/>
          </p:nvPr>
        </p:nvSpPr>
        <p:spPr/>
        <p:txBody>
          <a:bodyPr/>
          <a:lstStyle/>
          <a:p>
            <a:pPr>
              <a:defRPr/>
            </a:pPr>
            <a:fld id="{101D9212-F15A-47F4-A0DD-3517054B6927}" type="slidenum">
              <a:rPr lang="en-US" smtClean="0"/>
              <a:pPr>
                <a:defRPr/>
              </a:pPr>
              <a:t>35</a:t>
            </a:fld>
            <a:endParaRPr lang="en-US"/>
          </a:p>
        </p:txBody>
      </p:sp>
    </p:spTree>
    <p:extLst>
      <p:ext uri="{BB962C8B-B14F-4D97-AF65-F5344CB8AC3E}">
        <p14:creationId xmlns:p14="http://schemas.microsoft.com/office/powerpoint/2010/main" val="2140167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WHAT DO COWS GIVE US? </a:t>
            </a:r>
          </a:p>
          <a:p>
            <a:r>
              <a:rPr lang="en-US" smtClean="0"/>
              <a:t>·  Cows give us milk, leather and meat. </a:t>
            </a:r>
          </a:p>
          <a:p>
            <a:r>
              <a:rPr lang="en-US" smtClean="0"/>
              <a:t>·  Milk can be made into other dairy products : </a:t>
            </a:r>
            <a:br>
              <a:rPr lang="en-US" smtClean="0"/>
            </a:br>
            <a:r>
              <a:rPr lang="en-US" smtClean="0"/>
              <a:t>butter, cheese, yogurt</a:t>
            </a:r>
          </a:p>
          <a:p>
            <a:endParaRPr lang="en-US" smtClean="0"/>
          </a:p>
        </p:txBody>
      </p:sp>
      <p:sp>
        <p:nvSpPr>
          <p:cNvPr id="4" name="Slide Number Placeholder 3"/>
          <p:cNvSpPr>
            <a:spLocks noGrp="1"/>
          </p:cNvSpPr>
          <p:nvPr>
            <p:ph type="sldNum" sz="quarter" idx="5"/>
          </p:nvPr>
        </p:nvSpPr>
        <p:spPr/>
        <p:txBody>
          <a:bodyPr/>
          <a:lstStyle/>
          <a:p>
            <a:pPr>
              <a:defRPr/>
            </a:pPr>
            <a:fld id="{270B7501-D687-48F3-BE39-ED18BCDAAE62}" type="slidenum">
              <a:rPr lang="en-US" smtClean="0"/>
              <a:pPr>
                <a:defRPr/>
              </a:pPr>
              <a:t>36</a:t>
            </a:fld>
            <a:endParaRPr lang="en-US"/>
          </a:p>
        </p:txBody>
      </p:sp>
    </p:spTree>
    <p:extLst>
      <p:ext uri="{BB962C8B-B14F-4D97-AF65-F5344CB8AC3E}">
        <p14:creationId xmlns:p14="http://schemas.microsoft.com/office/powerpoint/2010/main" val="1585424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Longhorn cattle have become the symbol of Texas. Few breeds of cattle are as recognizable as the Texas longhorn. Once brought to the edge of extinction, this hardy breed has been making a comeback. The longhorn is the only old breed of cattle that has its roots right here in the United States. This breed was forged by the survival of the fittest rule of Mother Nature</a:t>
            </a:r>
          </a:p>
          <a:p>
            <a:pPr eaLnBrk="1" hangingPunct="1">
              <a:spcBef>
                <a:spcPct val="0"/>
              </a:spcBef>
              <a:buFontTx/>
              <a:buChar char="•"/>
            </a:pPr>
            <a:r>
              <a:rPr lang="en-US" smtClean="0"/>
              <a:t> </a:t>
            </a:r>
          </a:p>
          <a:p>
            <a:pPr>
              <a:buFontTx/>
              <a:buChar char="•"/>
            </a:pPr>
            <a:endParaRPr lang="en-US" smtClean="0"/>
          </a:p>
          <a:p>
            <a:pPr>
              <a:buFontTx/>
              <a:buChar char="•"/>
            </a:pPr>
            <a:endParaRPr lang="en-US" smtClean="0"/>
          </a:p>
        </p:txBody>
      </p:sp>
      <p:sp>
        <p:nvSpPr>
          <p:cNvPr id="4" name="Slide Number Placeholder 3"/>
          <p:cNvSpPr>
            <a:spLocks noGrp="1"/>
          </p:cNvSpPr>
          <p:nvPr>
            <p:ph type="sldNum" sz="quarter" idx="5"/>
          </p:nvPr>
        </p:nvSpPr>
        <p:spPr/>
        <p:txBody>
          <a:bodyPr/>
          <a:lstStyle/>
          <a:p>
            <a:pPr>
              <a:defRPr/>
            </a:pPr>
            <a:fld id="{69E2B722-DAE9-43DB-A52C-98D7188BAC8A}" type="slidenum">
              <a:rPr lang="en-US" smtClean="0"/>
              <a:pPr>
                <a:defRPr/>
              </a:pPr>
              <a:t>37</a:t>
            </a:fld>
            <a:endParaRPr lang="en-US"/>
          </a:p>
        </p:txBody>
      </p:sp>
    </p:spTree>
    <p:extLst>
      <p:ext uri="{BB962C8B-B14F-4D97-AF65-F5344CB8AC3E}">
        <p14:creationId xmlns:p14="http://schemas.microsoft.com/office/powerpoint/2010/main" val="1088460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Angus cattle are known for efficient growth, strong maternal instincts and certified beef, characteristics that have helped make the breed the most popular in America. More cattle are recorded yearly by the American Angus Association than any other breed association worldwide.</a:t>
            </a:r>
          </a:p>
        </p:txBody>
      </p:sp>
      <p:sp>
        <p:nvSpPr>
          <p:cNvPr id="4" name="Slide Number Placeholder 3"/>
          <p:cNvSpPr>
            <a:spLocks noGrp="1"/>
          </p:cNvSpPr>
          <p:nvPr>
            <p:ph type="sldNum" sz="quarter" idx="5"/>
          </p:nvPr>
        </p:nvSpPr>
        <p:spPr/>
        <p:txBody>
          <a:bodyPr/>
          <a:lstStyle/>
          <a:p>
            <a:pPr>
              <a:defRPr/>
            </a:pPr>
            <a:fld id="{95E29CC9-E9C1-4AFF-8BF9-21B23A8FBDAE}" type="slidenum">
              <a:rPr lang="en-US" smtClean="0"/>
              <a:pPr>
                <a:defRPr/>
              </a:pPr>
              <a:t>38</a:t>
            </a:fld>
            <a:endParaRPr lang="en-US"/>
          </a:p>
        </p:txBody>
      </p:sp>
    </p:spTree>
    <p:extLst>
      <p:ext uri="{BB962C8B-B14F-4D97-AF65-F5344CB8AC3E}">
        <p14:creationId xmlns:p14="http://schemas.microsoft.com/office/powerpoint/2010/main" val="1787255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Cows are milked for an average of 3-4 years. A cow must have a calf in order to produce milk.</a:t>
            </a:r>
          </a:p>
          <a:p>
            <a:r>
              <a:rPr lang="en-US" b="1" smtClean="0"/>
              <a:t>Dairy cows provide 90% of the world's milk supply. The best cows give over 25 gallons of milk each day. That's 400 glasses of milk! U.S. cows give an average of 2,000 gallons of milk per year. That's over 30,000 glasses of milk!</a:t>
            </a:r>
            <a:endParaRPr lang="en-US" smtClean="0"/>
          </a:p>
        </p:txBody>
      </p:sp>
      <p:sp>
        <p:nvSpPr>
          <p:cNvPr id="4" name="Slide Number Placeholder 3"/>
          <p:cNvSpPr>
            <a:spLocks noGrp="1"/>
          </p:cNvSpPr>
          <p:nvPr>
            <p:ph type="sldNum" sz="quarter" idx="5"/>
          </p:nvPr>
        </p:nvSpPr>
        <p:spPr/>
        <p:txBody>
          <a:bodyPr/>
          <a:lstStyle/>
          <a:p>
            <a:pPr>
              <a:defRPr/>
            </a:pPr>
            <a:fld id="{E9AD6D4E-F665-4670-8BCD-C24AC2F36D8A}" type="slidenum">
              <a:rPr lang="en-US" smtClean="0"/>
              <a:pPr>
                <a:defRPr/>
              </a:pPr>
              <a:t>39</a:t>
            </a:fld>
            <a:endParaRPr lang="en-US"/>
          </a:p>
        </p:txBody>
      </p:sp>
    </p:spTree>
    <p:extLst>
      <p:ext uri="{BB962C8B-B14F-4D97-AF65-F5344CB8AC3E}">
        <p14:creationId xmlns:p14="http://schemas.microsoft.com/office/powerpoint/2010/main" val="683396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Around 9.2 million cows are being milked on 110,000 farms in the United States. More than 99% of all dairy farms are family owned and operated</a:t>
            </a:r>
          </a:p>
          <a:p>
            <a:r>
              <a:rPr lang="en-US" b="1" smtClean="0"/>
              <a:t>Before milking machines were invented in 1894, farmers could only milk about 6 cows per hour. Today, farmers use machines to milk more than 100 cows per hour</a:t>
            </a:r>
            <a:endParaRPr lang="en-US" smtClean="0"/>
          </a:p>
        </p:txBody>
      </p:sp>
      <p:sp>
        <p:nvSpPr>
          <p:cNvPr id="4" name="Slide Number Placeholder 3"/>
          <p:cNvSpPr>
            <a:spLocks noGrp="1"/>
          </p:cNvSpPr>
          <p:nvPr>
            <p:ph type="sldNum" sz="quarter" idx="5"/>
          </p:nvPr>
        </p:nvSpPr>
        <p:spPr/>
        <p:txBody>
          <a:bodyPr/>
          <a:lstStyle/>
          <a:p>
            <a:pPr>
              <a:defRPr/>
            </a:pPr>
            <a:fld id="{CFE4245F-87CB-4A00-AF04-C59DC7CABA80}" type="slidenum">
              <a:rPr lang="en-US" smtClean="0"/>
              <a:pPr>
                <a:defRPr/>
              </a:pPr>
              <a:t>40</a:t>
            </a:fld>
            <a:endParaRPr lang="en-US"/>
          </a:p>
        </p:txBody>
      </p:sp>
    </p:spTree>
    <p:extLst>
      <p:ext uri="{BB962C8B-B14F-4D97-AF65-F5344CB8AC3E}">
        <p14:creationId xmlns:p14="http://schemas.microsoft.com/office/powerpoint/2010/main" val="177006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Predator losses</a:t>
            </a:r>
            <a:r>
              <a:rPr lang="en-US" smtClean="0"/>
              <a:t/>
            </a:r>
            <a:br>
              <a:rPr lang="en-US" smtClean="0"/>
            </a:br>
            <a:r>
              <a:rPr lang="en-US" smtClean="0"/>
              <a:t>In 2004, it was estimated that 224,200 sheep and lambs were killed by predators in the United States (USDA, 2007). Predation accounted for 37.3 percent of sheep and lamb death losses for the year. Coyotes were responsible for 51.7 percent of the total losses.</a:t>
            </a:r>
          </a:p>
          <a:p>
            <a:endParaRPr lang="en-US" smtClean="0"/>
          </a:p>
        </p:txBody>
      </p:sp>
      <p:sp>
        <p:nvSpPr>
          <p:cNvPr id="4" name="Slide Number Placeholder 3"/>
          <p:cNvSpPr>
            <a:spLocks noGrp="1"/>
          </p:cNvSpPr>
          <p:nvPr>
            <p:ph type="sldNum" sz="quarter" idx="5"/>
          </p:nvPr>
        </p:nvSpPr>
        <p:spPr/>
        <p:txBody>
          <a:bodyPr/>
          <a:lstStyle/>
          <a:p>
            <a:pPr>
              <a:defRPr/>
            </a:pPr>
            <a:fld id="{246C70AE-1DA8-46C0-A976-81C07A177826}" type="slidenum">
              <a:rPr lang="en-US" smtClean="0"/>
              <a:pPr>
                <a:defRPr/>
              </a:pPr>
              <a:t>9</a:t>
            </a:fld>
            <a:endParaRPr lang="en-US"/>
          </a:p>
        </p:txBody>
      </p:sp>
    </p:spTree>
    <p:extLst>
      <p:ext uri="{BB962C8B-B14F-4D97-AF65-F5344CB8AC3E}">
        <p14:creationId xmlns:p14="http://schemas.microsoft.com/office/powerpoint/2010/main" val="252544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a:p>
            <a:r>
              <a:rPr lang="en-US" b="1" smtClean="0"/>
              <a:t/>
            </a:r>
            <a:br>
              <a:rPr lang="en-US" b="1" smtClean="0"/>
            </a:br>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46412195-79A7-4172-A792-2DE3E80ECF63}" type="slidenum">
              <a:rPr lang="en-US" smtClean="0"/>
              <a:pPr>
                <a:defRPr/>
              </a:pPr>
              <a:t>42</a:t>
            </a:fld>
            <a:endParaRPr lang="en-US"/>
          </a:p>
        </p:txBody>
      </p:sp>
    </p:spTree>
    <p:extLst>
      <p:ext uri="{BB962C8B-B14F-4D97-AF65-F5344CB8AC3E}">
        <p14:creationId xmlns:p14="http://schemas.microsoft.com/office/powerpoint/2010/main" val="2894656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Cows can live up to 25 years</a:t>
            </a:r>
          </a:p>
          <a:p>
            <a:pPr eaLnBrk="1" hangingPunct="1">
              <a:spcBef>
                <a:spcPct val="0"/>
              </a:spcBef>
            </a:pPr>
            <a:r>
              <a:rPr lang="en-US" smtClean="0"/>
              <a:t>he oldest cow till date was Big Bertha, a Dremon, which died just 3 months shy of her 49</a:t>
            </a:r>
            <a:r>
              <a:rPr lang="en-US" baseline="30000" smtClean="0"/>
              <a:t>th</a:t>
            </a:r>
            <a:r>
              <a:rPr lang="en-US" smtClean="0"/>
              <a:t> birthday</a:t>
            </a:r>
          </a:p>
          <a:p>
            <a:endParaRPr lang="en-US" smtClean="0"/>
          </a:p>
        </p:txBody>
      </p:sp>
      <p:sp>
        <p:nvSpPr>
          <p:cNvPr id="4" name="Slide Number Placeholder 3"/>
          <p:cNvSpPr>
            <a:spLocks noGrp="1"/>
          </p:cNvSpPr>
          <p:nvPr>
            <p:ph type="sldNum" sz="quarter" idx="5"/>
          </p:nvPr>
        </p:nvSpPr>
        <p:spPr/>
        <p:txBody>
          <a:bodyPr/>
          <a:lstStyle/>
          <a:p>
            <a:pPr>
              <a:defRPr/>
            </a:pPr>
            <a:fld id="{3E6685D0-D635-4F82-953E-4EB2F55CBD4B}" type="slidenum">
              <a:rPr lang="en-US" smtClean="0"/>
              <a:pPr>
                <a:defRPr/>
              </a:pPr>
              <a:t>43</a:t>
            </a:fld>
            <a:endParaRPr lang="en-US"/>
          </a:p>
        </p:txBody>
      </p:sp>
    </p:spTree>
    <p:extLst>
      <p:ext uri="{BB962C8B-B14F-4D97-AF65-F5344CB8AC3E}">
        <p14:creationId xmlns:p14="http://schemas.microsoft.com/office/powerpoint/2010/main" val="3330621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Cows have 32 teeth</a:t>
            </a:r>
          </a:p>
          <a:p>
            <a:pPr eaLnBrk="1" hangingPunct="1">
              <a:spcBef>
                <a:spcPct val="0"/>
              </a:spcBef>
            </a:pPr>
            <a:r>
              <a:rPr lang="en-US" smtClean="0"/>
              <a:t>Cows do not bite grass; rather they curl their tongue around it. </a:t>
            </a:r>
          </a:p>
          <a:p>
            <a:pPr eaLnBrk="1" hangingPunct="1">
              <a:spcBef>
                <a:spcPct val="0"/>
              </a:spcBef>
            </a:pPr>
            <a:endParaRPr lang="en-US" b="1" smtClean="0"/>
          </a:p>
          <a:p>
            <a:endParaRPr lang="en-US" smtClean="0"/>
          </a:p>
        </p:txBody>
      </p:sp>
      <p:sp>
        <p:nvSpPr>
          <p:cNvPr id="4" name="Slide Number Placeholder 3"/>
          <p:cNvSpPr>
            <a:spLocks noGrp="1"/>
          </p:cNvSpPr>
          <p:nvPr>
            <p:ph type="sldNum" sz="quarter" idx="5"/>
          </p:nvPr>
        </p:nvSpPr>
        <p:spPr/>
        <p:txBody>
          <a:bodyPr/>
          <a:lstStyle/>
          <a:p>
            <a:pPr>
              <a:defRPr/>
            </a:pPr>
            <a:fld id="{07727DA5-A46D-4797-8FC6-E8162755F30D}" type="slidenum">
              <a:rPr lang="en-US" smtClean="0"/>
              <a:pPr>
                <a:defRPr/>
              </a:pPr>
              <a:t>44</a:t>
            </a:fld>
            <a:endParaRPr lang="en-US"/>
          </a:p>
        </p:txBody>
      </p:sp>
    </p:spTree>
    <p:extLst>
      <p:ext uri="{BB962C8B-B14F-4D97-AF65-F5344CB8AC3E}">
        <p14:creationId xmlns:p14="http://schemas.microsoft.com/office/powerpoint/2010/main" val="3206818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 two cows have the same pattern or spots. </a:t>
            </a:r>
          </a:p>
          <a:p>
            <a:endParaRPr lang="en-US" smtClean="0"/>
          </a:p>
        </p:txBody>
      </p:sp>
      <p:sp>
        <p:nvSpPr>
          <p:cNvPr id="4" name="Slide Number Placeholder 3"/>
          <p:cNvSpPr>
            <a:spLocks noGrp="1"/>
          </p:cNvSpPr>
          <p:nvPr>
            <p:ph type="sldNum" sz="quarter" idx="5"/>
          </p:nvPr>
        </p:nvSpPr>
        <p:spPr/>
        <p:txBody>
          <a:bodyPr/>
          <a:lstStyle/>
          <a:p>
            <a:pPr>
              <a:defRPr/>
            </a:pPr>
            <a:fld id="{70311F77-0494-44CD-8DA2-C019C793F585}" type="slidenum">
              <a:rPr lang="en-US" smtClean="0"/>
              <a:pPr>
                <a:defRPr/>
              </a:pPr>
              <a:t>45</a:t>
            </a:fld>
            <a:endParaRPr lang="en-US"/>
          </a:p>
        </p:txBody>
      </p:sp>
    </p:spTree>
    <p:extLst>
      <p:ext uri="{BB962C8B-B14F-4D97-AF65-F5344CB8AC3E}">
        <p14:creationId xmlns:p14="http://schemas.microsoft.com/office/powerpoint/2010/main" val="3229622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cow can climb up the stairs, but cannot climb down. This is because her knees cannot bend properly</a:t>
            </a:r>
          </a:p>
          <a:p>
            <a:pPr eaLnBrk="1" hangingPunct="1">
              <a:spcBef>
                <a:spcPct val="0"/>
              </a:spcBef>
            </a:pPr>
            <a:r>
              <a:rPr lang="en-US" smtClean="0"/>
              <a:t>-bring in ladder to show climbing up stairs</a:t>
            </a:r>
          </a:p>
          <a:p>
            <a:endParaRPr lang="en-US" smtClean="0"/>
          </a:p>
        </p:txBody>
      </p:sp>
      <p:sp>
        <p:nvSpPr>
          <p:cNvPr id="4" name="Slide Number Placeholder 3"/>
          <p:cNvSpPr>
            <a:spLocks noGrp="1"/>
          </p:cNvSpPr>
          <p:nvPr>
            <p:ph type="sldNum" sz="quarter" idx="5"/>
          </p:nvPr>
        </p:nvSpPr>
        <p:spPr/>
        <p:txBody>
          <a:bodyPr/>
          <a:lstStyle/>
          <a:p>
            <a:pPr>
              <a:defRPr/>
            </a:pPr>
            <a:fld id="{3586438B-B289-4E6F-9736-FA39C1437F13}" type="slidenum">
              <a:rPr lang="en-US" smtClean="0"/>
              <a:pPr>
                <a:defRPr/>
              </a:pPr>
              <a:t>46</a:t>
            </a:fld>
            <a:endParaRPr lang="en-US"/>
          </a:p>
        </p:txBody>
      </p:sp>
    </p:spTree>
    <p:extLst>
      <p:ext uri="{BB962C8B-B14F-4D97-AF65-F5344CB8AC3E}">
        <p14:creationId xmlns:p14="http://schemas.microsoft.com/office/powerpoint/2010/main" val="982167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9C25AD7-4F91-464E-86C2-8CFE6DC5DF7A}" type="slidenum">
              <a:rPr lang="en-US" smtClean="0"/>
              <a:pPr>
                <a:defRPr/>
              </a:pPr>
              <a:t>55</a:t>
            </a:fld>
            <a:endParaRPr lang="en-US"/>
          </a:p>
        </p:txBody>
      </p:sp>
    </p:spTree>
    <p:extLst>
      <p:ext uri="{BB962C8B-B14F-4D97-AF65-F5344CB8AC3E}">
        <p14:creationId xmlns:p14="http://schemas.microsoft.com/office/powerpoint/2010/main" val="343513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Sheep have many natural predators: coyotes, wolves, foxes, bears, dogs, eagles, bobcats, mountain lions, etc. Sheep are vulnerable to predators because they are basically defenseless and have no means of protecting themselves. Sheep run when something frightens them. Their only protection is to stay together in a group.</a:t>
            </a:r>
          </a:p>
          <a:p>
            <a:endParaRPr lang="en-US" smtClean="0"/>
          </a:p>
        </p:txBody>
      </p:sp>
      <p:sp>
        <p:nvSpPr>
          <p:cNvPr id="4" name="Slide Number Placeholder 3"/>
          <p:cNvSpPr>
            <a:spLocks noGrp="1"/>
          </p:cNvSpPr>
          <p:nvPr>
            <p:ph type="sldNum" sz="quarter" idx="5"/>
          </p:nvPr>
        </p:nvSpPr>
        <p:spPr/>
        <p:txBody>
          <a:bodyPr/>
          <a:lstStyle/>
          <a:p>
            <a:pPr>
              <a:defRPr/>
            </a:pPr>
            <a:fld id="{3AF01870-A6AE-4B2C-8A74-D3093227AF1E}" type="slidenum">
              <a:rPr lang="en-US" smtClean="0"/>
              <a:pPr>
                <a:defRPr/>
              </a:pPr>
              <a:t>10</a:t>
            </a:fld>
            <a:endParaRPr lang="en-US"/>
          </a:p>
        </p:txBody>
      </p:sp>
    </p:spTree>
    <p:extLst>
      <p:ext uri="{BB962C8B-B14F-4D97-AF65-F5344CB8AC3E}">
        <p14:creationId xmlns:p14="http://schemas.microsoft.com/office/powerpoint/2010/main" val="894544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are two types of sheep dogs: herding dogs and guardian dogs. </a:t>
            </a:r>
          </a:p>
        </p:txBody>
      </p:sp>
      <p:sp>
        <p:nvSpPr>
          <p:cNvPr id="4" name="Slide Number Placeholder 3"/>
          <p:cNvSpPr>
            <a:spLocks noGrp="1"/>
          </p:cNvSpPr>
          <p:nvPr>
            <p:ph type="sldNum" sz="quarter" idx="5"/>
          </p:nvPr>
        </p:nvSpPr>
        <p:spPr/>
        <p:txBody>
          <a:bodyPr/>
          <a:lstStyle/>
          <a:p>
            <a:pPr>
              <a:defRPr/>
            </a:pPr>
            <a:fld id="{E8AFAE1C-742A-42F1-9494-0A0F2281176D}" type="slidenum">
              <a:rPr lang="en-US" smtClean="0"/>
              <a:pPr>
                <a:defRPr/>
              </a:pPr>
              <a:t>11</a:t>
            </a:fld>
            <a:endParaRPr lang="en-US"/>
          </a:p>
        </p:txBody>
      </p:sp>
    </p:spTree>
    <p:extLst>
      <p:ext uri="{BB962C8B-B14F-4D97-AF65-F5344CB8AC3E}">
        <p14:creationId xmlns:p14="http://schemas.microsoft.com/office/powerpoint/2010/main" val="150705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Herding dogs are used to manage sheep flocks</a:t>
            </a:r>
          </a:p>
          <a:p>
            <a:pPr eaLnBrk="1" hangingPunct="1">
              <a:spcBef>
                <a:spcPct val="0"/>
              </a:spcBef>
            </a:pPr>
            <a:endParaRPr lang="en-US" smtClean="0"/>
          </a:p>
          <a:p>
            <a:pPr eaLnBrk="1" hangingPunct="1">
              <a:spcBef>
                <a:spcPct val="0"/>
              </a:spcBef>
            </a:pPr>
            <a:r>
              <a:rPr lang="en-US" smtClean="0"/>
              <a:t>They  have to be aggressive and Show dominance over the sheep</a:t>
            </a:r>
          </a:p>
          <a:p>
            <a:endParaRPr lang="en-US" smtClean="0"/>
          </a:p>
        </p:txBody>
      </p:sp>
      <p:sp>
        <p:nvSpPr>
          <p:cNvPr id="4" name="Slide Number Placeholder 3"/>
          <p:cNvSpPr>
            <a:spLocks noGrp="1"/>
          </p:cNvSpPr>
          <p:nvPr>
            <p:ph type="sldNum" sz="quarter" idx="5"/>
          </p:nvPr>
        </p:nvSpPr>
        <p:spPr/>
        <p:txBody>
          <a:bodyPr/>
          <a:lstStyle/>
          <a:p>
            <a:pPr>
              <a:defRPr/>
            </a:pPr>
            <a:fld id="{E418BEE4-74DF-4EBF-95E9-ADABBC63E914}" type="slidenum">
              <a:rPr lang="en-US" smtClean="0"/>
              <a:pPr>
                <a:defRPr/>
              </a:pPr>
              <a:t>12</a:t>
            </a:fld>
            <a:endParaRPr lang="en-US"/>
          </a:p>
        </p:txBody>
      </p:sp>
    </p:spTree>
    <p:extLst>
      <p:ext uri="{BB962C8B-B14F-4D97-AF65-F5344CB8AC3E}">
        <p14:creationId xmlns:p14="http://schemas.microsoft.com/office/powerpoint/2010/main" val="363798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As you see the herding sheep dog makes its msters job easier</a:t>
            </a:r>
          </a:p>
          <a:p>
            <a:r>
              <a:rPr lang="en-US" smtClean="0"/>
              <a:t>By keeping sheep where they need to be and moving them to them locations</a:t>
            </a:r>
          </a:p>
        </p:txBody>
      </p:sp>
      <p:sp>
        <p:nvSpPr>
          <p:cNvPr id="4" name="Slide Number Placeholder 3"/>
          <p:cNvSpPr>
            <a:spLocks noGrp="1"/>
          </p:cNvSpPr>
          <p:nvPr>
            <p:ph type="sldNum" sz="quarter" idx="5"/>
          </p:nvPr>
        </p:nvSpPr>
        <p:spPr/>
        <p:txBody>
          <a:bodyPr/>
          <a:lstStyle/>
          <a:p>
            <a:pPr>
              <a:defRPr/>
            </a:pPr>
            <a:fld id="{ED527A33-38E1-457F-861E-8417ADD69E8E}" type="slidenum">
              <a:rPr lang="en-US" smtClean="0"/>
              <a:pPr>
                <a:defRPr/>
              </a:pPr>
              <a:t>13</a:t>
            </a:fld>
            <a:endParaRPr lang="en-US"/>
          </a:p>
        </p:txBody>
      </p:sp>
    </p:spTree>
    <p:extLst>
      <p:ext uri="{BB962C8B-B14F-4D97-AF65-F5344CB8AC3E}">
        <p14:creationId xmlns:p14="http://schemas.microsoft.com/office/powerpoint/2010/main" val="88082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originated in the border country between England and Scotland</a:t>
            </a:r>
          </a:p>
          <a:p>
            <a:pPr eaLnBrk="1" hangingPunct="1">
              <a:spcBef>
                <a:spcPct val="0"/>
              </a:spcBef>
            </a:pPr>
            <a:r>
              <a:rPr lang="en-US" smtClean="0"/>
              <a:t>The most popular breed of herding dog in the U.S. is the Border </a:t>
            </a:r>
          </a:p>
          <a:p>
            <a:pPr eaLnBrk="1" hangingPunct="1">
              <a:spcBef>
                <a:spcPct val="0"/>
              </a:spcBef>
            </a:pPr>
            <a:r>
              <a:rPr lang="en-US" smtClean="0"/>
              <a:t>The Border Collies are very smart, hard working and always want to please their owners</a:t>
            </a:r>
          </a:p>
          <a:p>
            <a:endParaRPr lang="en-US" smtClean="0"/>
          </a:p>
        </p:txBody>
      </p:sp>
      <p:sp>
        <p:nvSpPr>
          <p:cNvPr id="4" name="Slide Number Placeholder 3"/>
          <p:cNvSpPr>
            <a:spLocks noGrp="1"/>
          </p:cNvSpPr>
          <p:nvPr>
            <p:ph type="sldNum" sz="quarter" idx="5"/>
          </p:nvPr>
        </p:nvSpPr>
        <p:spPr/>
        <p:txBody>
          <a:bodyPr/>
          <a:lstStyle/>
          <a:p>
            <a:pPr>
              <a:defRPr/>
            </a:pPr>
            <a:fld id="{B36A760B-BA02-4222-B4C4-94CBE1FE2F17}" type="slidenum">
              <a:rPr lang="en-US" smtClean="0"/>
              <a:pPr>
                <a:defRPr/>
              </a:pPr>
              <a:t>14</a:t>
            </a:fld>
            <a:endParaRPr lang="en-US"/>
          </a:p>
        </p:txBody>
      </p:sp>
    </p:spTree>
    <p:extLst>
      <p:ext uri="{BB962C8B-B14F-4D97-AF65-F5344CB8AC3E}">
        <p14:creationId xmlns:p14="http://schemas.microsoft.com/office/powerpoint/2010/main" val="292906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Livestock guardian dog breeds were probably among the first dogs to be domesticated</a:t>
            </a:r>
          </a:p>
          <a:p>
            <a:pPr eaLnBrk="1" hangingPunct="1">
              <a:spcBef>
                <a:spcPct val="0"/>
              </a:spcBef>
            </a:pPr>
            <a:r>
              <a:rPr lang="en-US" smtClean="0"/>
              <a:t>Most livestock guardian dogs are larger and can weigh over 100 pounds. They are large enough to startle or intimidate predators</a:t>
            </a:r>
          </a:p>
          <a:p>
            <a:pPr eaLnBrk="1" hangingPunct="1">
              <a:spcBef>
                <a:spcPct val="0"/>
              </a:spcBef>
            </a:pPr>
            <a:r>
              <a:rPr lang="en-US" smtClean="0"/>
              <a:t>Guardian dogs are used to protect sheep from predators. </a:t>
            </a:r>
          </a:p>
          <a:p>
            <a:pPr eaLnBrk="1" hangingPunct="1">
              <a:spcBef>
                <a:spcPct val="0"/>
              </a:spcBef>
            </a:pPr>
            <a:r>
              <a:rPr lang="en-US" smtClean="0"/>
              <a:t>the guardian dog are very protective and watchful of the sheep</a:t>
            </a:r>
          </a:p>
          <a:p>
            <a:pPr eaLnBrk="1" hangingPunct="1">
              <a:spcBef>
                <a:spcPct val="0"/>
              </a:spcBef>
            </a:pPr>
            <a:r>
              <a:rPr lang="en-US" smtClean="0"/>
              <a:t>They are often raised with lambs to encourage bonding</a:t>
            </a:r>
          </a:p>
          <a:p>
            <a:endParaRPr lang="en-US" smtClean="0"/>
          </a:p>
        </p:txBody>
      </p:sp>
      <p:sp>
        <p:nvSpPr>
          <p:cNvPr id="4" name="Slide Number Placeholder 3"/>
          <p:cNvSpPr>
            <a:spLocks noGrp="1"/>
          </p:cNvSpPr>
          <p:nvPr>
            <p:ph type="sldNum" sz="quarter" idx="5"/>
          </p:nvPr>
        </p:nvSpPr>
        <p:spPr/>
        <p:txBody>
          <a:bodyPr/>
          <a:lstStyle/>
          <a:p>
            <a:pPr>
              <a:defRPr/>
            </a:pPr>
            <a:fld id="{AF8A5F02-84C6-4E8C-A2CE-5ABEBFD70EF8}" type="slidenum">
              <a:rPr lang="en-US" smtClean="0"/>
              <a:pPr>
                <a:defRPr/>
              </a:pPr>
              <a:t>15</a:t>
            </a:fld>
            <a:endParaRPr lang="en-US"/>
          </a:p>
        </p:txBody>
      </p:sp>
    </p:spTree>
    <p:extLst>
      <p:ext uri="{BB962C8B-B14F-4D97-AF65-F5344CB8AC3E}">
        <p14:creationId xmlns:p14="http://schemas.microsoft.com/office/powerpoint/2010/main" val="1192703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They originated in france</a:t>
            </a:r>
          </a:p>
          <a:p>
            <a:r>
              <a:rPr lang="en-US" smtClean="0"/>
              <a:t>They are very large</a:t>
            </a:r>
          </a:p>
          <a:p>
            <a:r>
              <a:rPr lang="en-US" smtClean="0"/>
              <a:t>They have an extra thick coat so if predators attack them they wont get hurt</a:t>
            </a:r>
          </a:p>
          <a:p>
            <a:r>
              <a:rPr lang="en-US" smtClean="0"/>
              <a:t>They are like polar bears because they have black skin and white fur</a:t>
            </a:r>
          </a:p>
          <a:p>
            <a:r>
              <a:rPr lang="en-US" smtClean="0"/>
              <a:t>They have double dew calls which is the way to know if they are true great pyranees</a:t>
            </a:r>
          </a:p>
        </p:txBody>
      </p:sp>
      <p:sp>
        <p:nvSpPr>
          <p:cNvPr id="4" name="Slide Number Placeholder 3"/>
          <p:cNvSpPr>
            <a:spLocks noGrp="1"/>
          </p:cNvSpPr>
          <p:nvPr>
            <p:ph type="sldNum" sz="quarter" idx="5"/>
          </p:nvPr>
        </p:nvSpPr>
        <p:spPr/>
        <p:txBody>
          <a:bodyPr/>
          <a:lstStyle/>
          <a:p>
            <a:pPr>
              <a:defRPr/>
            </a:pPr>
            <a:fld id="{9308EF73-ED05-4FB0-B260-47D41A5AC643}" type="slidenum">
              <a:rPr lang="en-US" smtClean="0"/>
              <a:pPr>
                <a:defRPr/>
              </a:pPr>
              <a:t>16</a:t>
            </a:fld>
            <a:endParaRPr lang="en-US"/>
          </a:p>
        </p:txBody>
      </p:sp>
    </p:spTree>
    <p:extLst>
      <p:ext uri="{BB962C8B-B14F-4D97-AF65-F5344CB8AC3E}">
        <p14:creationId xmlns:p14="http://schemas.microsoft.com/office/powerpoint/2010/main" val="408441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010DCE-B37F-4988-A373-986A502F3FAE}" type="datetimeFigureOut">
              <a:rPr lang="en-US"/>
              <a:pPr>
                <a:defRPr/>
              </a:pPr>
              <a:t>5/15/2017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C56A36-C059-4EB5-8AE1-D10A7D55EE3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5F47F5-8D7C-49CA-B60B-CB8DA0537AD0}" type="datetimeFigureOut">
              <a:rPr lang="en-US"/>
              <a:pPr>
                <a:defRPr/>
              </a:pPr>
              <a:t>5/15/2017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50F611-2F9C-47F1-A9E3-633B0DDCAB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9C0184-23CA-421A-8B1A-EDE0B5887F3E}" type="datetimeFigureOut">
              <a:rPr lang="en-US"/>
              <a:pPr>
                <a:defRPr/>
              </a:pPr>
              <a:t>5/15/2017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0CD969-EADE-4D34-B7CA-B0D90EB9DD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BF2A43-2D87-494F-99EC-CB39F29D3DFA}" type="datetimeFigureOut">
              <a:rPr lang="en-US"/>
              <a:pPr>
                <a:defRPr/>
              </a:pPr>
              <a:t>5/15/2017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B41B7B-59FB-40CD-9811-4CE84807CA5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EC8F64-D7FA-45F4-86C1-461BFC49B119}" type="datetimeFigureOut">
              <a:rPr lang="en-US"/>
              <a:pPr>
                <a:defRPr/>
              </a:pPr>
              <a:t>5/15/2017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CDE96-DE27-46F9-8876-674E2E685D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2A1D62-5947-4CAB-AEA0-8215F9D2107D}" type="datetimeFigureOut">
              <a:rPr lang="en-US"/>
              <a:pPr>
                <a:defRPr/>
              </a:pPr>
              <a:t>5/15/2017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DF69CD-DD06-46B7-B91B-D4BEE0CF29A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8E6935-4FB8-4630-939B-E1CCAEDB8AD2}" type="datetimeFigureOut">
              <a:rPr lang="en-US"/>
              <a:pPr>
                <a:defRPr/>
              </a:pPr>
              <a:t>5/15/2017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5518EC-34F6-4004-A7F0-A3AB3CB89C3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90322D-B66B-47FA-B859-6251F7498782}" type="datetimeFigureOut">
              <a:rPr lang="en-US"/>
              <a:pPr>
                <a:defRPr/>
              </a:pPr>
              <a:t>5/15/2017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80A16D7-BCF4-4358-9062-216D012FFB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9ED2C3-BC00-493C-92AD-573BD85D3989}" type="datetimeFigureOut">
              <a:rPr lang="en-US"/>
              <a:pPr>
                <a:defRPr/>
              </a:pPr>
              <a:t>5/15/2017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9A4B23-95F3-425D-9E46-8C1E71C84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054B51-CB48-4F90-98A4-5C4E92400152}" type="datetimeFigureOut">
              <a:rPr lang="en-US"/>
              <a:pPr>
                <a:defRPr/>
              </a:pPr>
              <a:t>5/15/2017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A4D52A-B0A2-46E0-BF57-7F5344977E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8FA422-D9D6-4C93-A729-0539D4870451}" type="datetimeFigureOut">
              <a:rPr lang="en-US"/>
              <a:pPr>
                <a:defRPr/>
              </a:pPr>
              <a:t>5/15/2017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DC941F-1D43-4C02-98C5-07D2F15B14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FE48DD4-1396-4ADD-8E0C-355EE4B5BCC6}" type="datetimeFigureOut">
              <a:rPr lang="en-US"/>
              <a:pPr>
                <a:defRPr/>
              </a:pPr>
              <a:t>5/15/2017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6B096AA-175A-464F-BE80-52A9B7041C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2.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0"/>
            <a:ext cx="7315200" cy="5410200"/>
          </a:xfrm>
        </p:spPr>
        <p:txBody>
          <a:bodyPr rtlCol="0">
            <a:normAutofit fontScale="90000"/>
          </a:bodyPr>
          <a:lstStyle/>
          <a:p>
            <a:pPr eaLnBrk="1" fontAlgn="auto" hangingPunct="1">
              <a:spcAft>
                <a:spcPts val="0"/>
              </a:spcAft>
              <a:defRPr/>
            </a:pPr>
            <a:r>
              <a:rPr lang="en-US" sz="7200" dirty="0" smtClean="0">
                <a:solidFill>
                  <a:schemeClr val="bg1"/>
                </a:solidFill>
                <a:latin typeface="Hurry Up" pitchFamily="2" charset="0"/>
              </a:rPr>
              <a:t>Welcome</a:t>
            </a:r>
            <a:br>
              <a:rPr lang="en-US" sz="7200" dirty="0" smtClean="0">
                <a:solidFill>
                  <a:schemeClr val="bg1"/>
                </a:solidFill>
                <a:latin typeface="Hurry Up" pitchFamily="2" charset="0"/>
              </a:rPr>
            </a:br>
            <a:r>
              <a:rPr lang="en-US" sz="7200" dirty="0" smtClean="0">
                <a:solidFill>
                  <a:schemeClr val="bg1"/>
                </a:solidFill>
                <a:latin typeface="Hurry Up" pitchFamily="2" charset="0"/>
              </a:rPr>
              <a:t> to </a:t>
            </a:r>
            <a:br>
              <a:rPr lang="en-US" sz="7200" dirty="0" smtClean="0">
                <a:solidFill>
                  <a:schemeClr val="bg1"/>
                </a:solidFill>
                <a:latin typeface="Hurry Up" pitchFamily="2" charset="0"/>
              </a:rPr>
            </a:br>
            <a:r>
              <a:rPr lang="en-US" sz="7200" dirty="0" smtClean="0">
                <a:solidFill>
                  <a:schemeClr val="bg1"/>
                </a:solidFill>
                <a:latin typeface="Hurry Up" pitchFamily="2" charset="0"/>
              </a:rPr>
              <a:t>Barnyard </a:t>
            </a:r>
            <a:br>
              <a:rPr lang="en-US" sz="7200" dirty="0" smtClean="0">
                <a:solidFill>
                  <a:schemeClr val="bg1"/>
                </a:solidFill>
                <a:latin typeface="Hurry Up" pitchFamily="2" charset="0"/>
              </a:rPr>
            </a:br>
            <a:r>
              <a:rPr lang="en-US" sz="7200" dirty="0" smtClean="0">
                <a:solidFill>
                  <a:schemeClr val="bg1"/>
                </a:solidFill>
                <a:latin typeface="Hurry Up" pitchFamily="2" charset="0"/>
              </a:rPr>
              <a:t>Buddies </a:t>
            </a:r>
            <a:br>
              <a:rPr lang="en-US" sz="7200" dirty="0" smtClean="0">
                <a:solidFill>
                  <a:schemeClr val="bg1"/>
                </a:solidFill>
                <a:latin typeface="Hurry Up" pitchFamily="2" charset="0"/>
              </a:rPr>
            </a:br>
            <a:r>
              <a:rPr lang="en-US" sz="7200" dirty="0" smtClean="0">
                <a:solidFill>
                  <a:schemeClr val="bg1"/>
                </a:solidFill>
                <a:latin typeface="Hurry Up" pitchFamily="2" charset="0"/>
              </a:rPr>
              <a:t>Camp</a:t>
            </a:r>
            <a:endParaRPr lang="en-US" sz="7200" dirty="0">
              <a:solidFill>
                <a:schemeClr val="bg1"/>
              </a:solidFill>
              <a:latin typeface="Hurry Up" pitchFamily="2" charset="0"/>
            </a:endParaRPr>
          </a:p>
        </p:txBody>
      </p:sp>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2052" name="Picture 4" descr="imagesCA2UB7NJ.jpg"/>
          <p:cNvPicPr>
            <a:picLocks noChangeAspect="1"/>
          </p:cNvPicPr>
          <p:nvPr/>
        </p:nvPicPr>
        <p:blipFill>
          <a:blip r:embed="rId2" cstate="print"/>
          <a:srcRect/>
          <a:stretch>
            <a:fillRect/>
          </a:stretch>
        </p:blipFill>
        <p:spPr bwMode="auto">
          <a:xfrm>
            <a:off x="0" y="5410200"/>
            <a:ext cx="1933575" cy="1447800"/>
          </a:xfrm>
          <a:prstGeom prst="rect">
            <a:avLst/>
          </a:prstGeom>
          <a:noFill/>
          <a:ln w="9525">
            <a:noFill/>
            <a:miter lim="800000"/>
            <a:headEnd/>
            <a:tailEnd/>
          </a:ln>
        </p:spPr>
      </p:pic>
      <p:sp>
        <p:nvSpPr>
          <p:cNvPr id="6" name="Rectangle 5"/>
          <p:cNvSpPr/>
          <p:nvPr/>
        </p:nvSpPr>
        <p:spPr>
          <a:xfrm>
            <a:off x="1905000" y="541020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343400" y="228600"/>
            <a:ext cx="2590800" cy="1143000"/>
          </a:xfrm>
        </p:spPr>
        <p:txBody>
          <a:bodyPr/>
          <a:lstStyle/>
          <a:p>
            <a:r>
              <a:rPr lang="en-US" sz="6600" smtClean="0">
                <a:latin typeface="Chiller" pitchFamily="82" charset="0"/>
              </a:rPr>
              <a:t>Coyotes</a:t>
            </a:r>
            <a:endParaRPr lang="en-US" sz="5400" smtClean="0">
              <a:latin typeface="Chiller" pitchFamily="82" charset="0"/>
            </a:endParaRPr>
          </a:p>
        </p:txBody>
      </p:sp>
      <p:pic>
        <p:nvPicPr>
          <p:cNvPr id="11267" name="Picture 3" descr="cougar.jpg"/>
          <p:cNvPicPr>
            <a:picLocks noChangeAspect="1"/>
          </p:cNvPicPr>
          <p:nvPr/>
        </p:nvPicPr>
        <p:blipFill>
          <a:blip r:embed="rId3" cstate="print"/>
          <a:srcRect/>
          <a:stretch>
            <a:fillRect/>
          </a:stretch>
        </p:blipFill>
        <p:spPr bwMode="auto">
          <a:xfrm>
            <a:off x="5257800" y="2617788"/>
            <a:ext cx="3886200" cy="4240212"/>
          </a:xfrm>
          <a:prstGeom prst="rect">
            <a:avLst/>
          </a:prstGeom>
          <a:noFill/>
          <a:ln w="9525">
            <a:noFill/>
            <a:miter lim="800000"/>
            <a:headEnd/>
            <a:tailEnd/>
          </a:ln>
        </p:spPr>
      </p:pic>
      <p:sp>
        <p:nvSpPr>
          <p:cNvPr id="11268" name="TextBox 4"/>
          <p:cNvSpPr txBox="1">
            <a:spLocks noChangeArrowheads="1"/>
          </p:cNvSpPr>
          <p:nvPr/>
        </p:nvSpPr>
        <p:spPr bwMode="auto">
          <a:xfrm>
            <a:off x="2743200" y="4191000"/>
            <a:ext cx="2895600" cy="1200150"/>
          </a:xfrm>
          <a:prstGeom prst="rect">
            <a:avLst/>
          </a:prstGeom>
          <a:noFill/>
          <a:ln w="9525">
            <a:noFill/>
            <a:miter lim="800000"/>
            <a:headEnd/>
            <a:tailEnd/>
          </a:ln>
        </p:spPr>
        <p:txBody>
          <a:bodyPr>
            <a:spAutoFit/>
          </a:bodyPr>
          <a:lstStyle/>
          <a:p>
            <a:r>
              <a:rPr lang="en-US" sz="7200">
                <a:latin typeface="Chiller" pitchFamily="82" charset="0"/>
              </a:rPr>
              <a:t>Cougars</a:t>
            </a:r>
            <a:endParaRPr lang="en-US" sz="4400">
              <a:latin typeface="Chiller" pitchFamily="82" charset="0"/>
            </a:endParaRPr>
          </a:p>
        </p:txBody>
      </p:sp>
      <p:grpSp>
        <p:nvGrpSpPr>
          <p:cNvPr id="11269" name="Group 5"/>
          <p:cNvGrpSpPr>
            <a:grpSpLocks/>
          </p:cNvGrpSpPr>
          <p:nvPr/>
        </p:nvGrpSpPr>
        <p:grpSpPr bwMode="auto">
          <a:xfrm>
            <a:off x="0" y="0"/>
            <a:ext cx="9144000" cy="6858000"/>
            <a:chOff x="0" y="0"/>
            <a:chExt cx="9144000" cy="6858000"/>
          </a:xfrm>
        </p:grpSpPr>
        <p:sp>
          <p:nvSpPr>
            <p:cNvPr id="7" name="Rectangle 6"/>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11272" name="Picture 4" descr="imagesCA2UB7NJ.jpg"/>
            <p:cNvPicPr>
              <a:picLocks noChangeAspect="1"/>
            </p:cNvPicPr>
            <p:nvPr/>
          </p:nvPicPr>
          <p:blipFill>
            <a:blip r:embed="rId4" cstate="print"/>
            <a:srcRect/>
            <a:stretch>
              <a:fillRect/>
            </a:stretch>
          </p:blipFill>
          <p:spPr bwMode="auto">
            <a:xfrm>
              <a:off x="0" y="0"/>
              <a:ext cx="1933575" cy="1447800"/>
            </a:xfrm>
            <a:prstGeom prst="rect">
              <a:avLst/>
            </a:prstGeom>
            <a:noFill/>
            <a:ln w="9525">
              <a:noFill/>
              <a:miter lim="800000"/>
              <a:headEnd/>
              <a:tailEnd/>
            </a:ln>
          </p:spPr>
        </p:pic>
        <p:sp>
          <p:nvSpPr>
            <p:cNvPr id="9" name="Rectangle 8"/>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1270" name="Picture 2" descr="coyotes.jpg"/>
          <p:cNvPicPr>
            <a:picLocks noChangeAspect="1"/>
          </p:cNvPicPr>
          <p:nvPr/>
        </p:nvPicPr>
        <p:blipFill>
          <a:blip r:embed="rId5" cstate="print"/>
          <a:srcRect/>
          <a:stretch>
            <a:fillRect/>
          </a:stretch>
        </p:blipFill>
        <p:spPr bwMode="auto">
          <a:xfrm>
            <a:off x="1981200" y="1524000"/>
            <a:ext cx="2941638" cy="27066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7"/>
          <p:cNvGrpSpPr>
            <a:grpSpLocks/>
          </p:cNvGrpSpPr>
          <p:nvPr/>
        </p:nvGrpSpPr>
        <p:grpSpPr bwMode="auto">
          <a:xfrm>
            <a:off x="0" y="0"/>
            <a:ext cx="9144000" cy="6858000"/>
            <a:chOff x="0" y="0"/>
            <a:chExt cx="9144000" cy="6858000"/>
          </a:xfrm>
        </p:grpSpPr>
        <p:sp>
          <p:nvSpPr>
            <p:cNvPr id="9" name="Rectangle 8"/>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12297" name="Picture 4" descr="imagesCA2UB7NJ.jpg"/>
            <p:cNvPicPr>
              <a:picLocks noChangeAspect="1"/>
            </p:cNvPicPr>
            <p:nvPr/>
          </p:nvPicPr>
          <p:blipFill>
            <a:blip r:embed="rId3" cstate="print"/>
            <a:srcRect/>
            <a:stretch>
              <a:fillRect/>
            </a:stretch>
          </p:blipFill>
          <p:spPr bwMode="auto">
            <a:xfrm>
              <a:off x="0" y="0"/>
              <a:ext cx="1933575" cy="1447800"/>
            </a:xfrm>
            <a:prstGeom prst="rect">
              <a:avLst/>
            </a:prstGeom>
            <a:noFill/>
            <a:ln w="9525">
              <a:noFill/>
              <a:miter lim="800000"/>
              <a:headEnd/>
              <a:tailEnd/>
            </a:ln>
          </p:spPr>
        </p:pic>
        <p:sp>
          <p:nvSpPr>
            <p:cNvPr id="11" name="Rectangle 10"/>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5-Point Star 6"/>
          <p:cNvSpPr/>
          <p:nvPr/>
        </p:nvSpPr>
        <p:spPr>
          <a:xfrm>
            <a:off x="5638800" y="2514600"/>
            <a:ext cx="2895600" cy="2514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Point Star 5"/>
          <p:cNvSpPr/>
          <p:nvPr/>
        </p:nvSpPr>
        <p:spPr>
          <a:xfrm>
            <a:off x="381000" y="3886200"/>
            <a:ext cx="2895600" cy="2514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3" name="Title 1"/>
          <p:cNvSpPr>
            <a:spLocks noGrp="1"/>
          </p:cNvSpPr>
          <p:nvPr>
            <p:ph type="title"/>
          </p:nvPr>
        </p:nvSpPr>
        <p:spPr>
          <a:xfrm>
            <a:off x="914400" y="0"/>
            <a:ext cx="8229600" cy="1143000"/>
          </a:xfrm>
        </p:spPr>
        <p:txBody>
          <a:bodyPr/>
          <a:lstStyle/>
          <a:p>
            <a:r>
              <a:rPr lang="en-US" sz="8800" b="1" smtClean="0">
                <a:latin typeface="Juice ITC" pitchFamily="82" charset="0"/>
              </a:rPr>
              <a:t>Sheep Dogs</a:t>
            </a:r>
          </a:p>
        </p:txBody>
      </p:sp>
      <p:sp>
        <p:nvSpPr>
          <p:cNvPr id="3" name="TextBox 2"/>
          <p:cNvSpPr txBox="1">
            <a:spLocks noChangeArrowheads="1"/>
          </p:cNvSpPr>
          <p:nvPr/>
        </p:nvSpPr>
        <p:spPr bwMode="auto">
          <a:xfrm>
            <a:off x="838200" y="4724400"/>
            <a:ext cx="3733800" cy="923925"/>
          </a:xfrm>
          <a:prstGeom prst="rect">
            <a:avLst/>
          </a:prstGeom>
          <a:noFill/>
          <a:ln w="9525">
            <a:noFill/>
            <a:miter lim="800000"/>
            <a:headEnd/>
            <a:tailEnd/>
          </a:ln>
        </p:spPr>
        <p:txBody>
          <a:bodyPr>
            <a:spAutoFit/>
          </a:bodyPr>
          <a:lstStyle/>
          <a:p>
            <a:r>
              <a:rPr lang="en-US" sz="5400" b="1" dirty="0">
                <a:latin typeface="Juice ITC" pitchFamily="82" charset="0"/>
              </a:rPr>
              <a:t>Herding Dogs </a:t>
            </a:r>
          </a:p>
        </p:txBody>
      </p:sp>
      <p:sp>
        <p:nvSpPr>
          <p:cNvPr id="4" name="TextBox 3"/>
          <p:cNvSpPr txBox="1">
            <a:spLocks noChangeArrowheads="1"/>
          </p:cNvSpPr>
          <p:nvPr/>
        </p:nvSpPr>
        <p:spPr bwMode="auto">
          <a:xfrm>
            <a:off x="4419600" y="3429000"/>
            <a:ext cx="3733800" cy="923925"/>
          </a:xfrm>
          <a:prstGeom prst="rect">
            <a:avLst/>
          </a:prstGeom>
          <a:noFill/>
          <a:ln w="9525">
            <a:noFill/>
            <a:miter lim="800000"/>
            <a:headEnd/>
            <a:tailEnd/>
          </a:ln>
        </p:spPr>
        <p:txBody>
          <a:bodyPr>
            <a:spAutoFit/>
          </a:bodyPr>
          <a:lstStyle/>
          <a:p>
            <a:r>
              <a:rPr lang="en-US" sz="5400" b="1" dirty="0">
                <a:latin typeface="Juice ITC" pitchFamily="82" charset="0"/>
              </a:rPr>
              <a:t>Guardian Dogs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latin typeface="Copperplate Gothic Light" pitchFamily="34" charset="0"/>
              </a:rPr>
              <a:t>Herding Dogs</a:t>
            </a:r>
          </a:p>
        </p:txBody>
      </p:sp>
      <p:pic>
        <p:nvPicPr>
          <p:cNvPr id="13315" name="Picture 2" descr="Sheep-Dog-Show.jpg"/>
          <p:cNvPicPr>
            <a:picLocks noChangeAspect="1"/>
          </p:cNvPicPr>
          <p:nvPr/>
        </p:nvPicPr>
        <p:blipFill>
          <a:blip r:embed="rId3" cstate="print"/>
          <a:srcRect/>
          <a:stretch>
            <a:fillRect/>
          </a:stretch>
        </p:blipFill>
        <p:spPr bwMode="auto">
          <a:xfrm>
            <a:off x="6019800" y="152400"/>
            <a:ext cx="2995613" cy="3486150"/>
          </a:xfrm>
          <a:prstGeom prst="rect">
            <a:avLst/>
          </a:prstGeom>
          <a:noFill/>
          <a:ln w="9525">
            <a:noFill/>
            <a:miter lim="800000"/>
            <a:headEnd/>
            <a:tailEnd/>
          </a:ln>
        </p:spPr>
      </p:pic>
      <p:sp>
        <p:nvSpPr>
          <p:cNvPr id="4" name="TextBox 3"/>
          <p:cNvSpPr txBox="1">
            <a:spLocks noChangeArrowheads="1"/>
          </p:cNvSpPr>
          <p:nvPr/>
        </p:nvSpPr>
        <p:spPr bwMode="auto">
          <a:xfrm>
            <a:off x="2133600" y="1447800"/>
            <a:ext cx="3505200" cy="4032250"/>
          </a:xfrm>
          <a:prstGeom prst="rect">
            <a:avLst/>
          </a:prstGeom>
          <a:noFill/>
          <a:ln w="9525">
            <a:noFill/>
            <a:miter lim="800000"/>
            <a:headEnd/>
            <a:tailEnd/>
          </a:ln>
        </p:spPr>
        <p:txBody>
          <a:bodyPr>
            <a:spAutoFit/>
          </a:bodyPr>
          <a:lstStyle/>
          <a:p>
            <a:pPr>
              <a:buFont typeface="Arial" pitchFamily="34" charset="0"/>
              <a:buChar char="•"/>
            </a:pPr>
            <a:r>
              <a:rPr lang="en-US" sz="3200" dirty="0">
                <a:latin typeface="Copperplate Gothic Light" pitchFamily="34" charset="0"/>
              </a:rPr>
              <a:t>manage sheep flocks</a:t>
            </a:r>
          </a:p>
          <a:p>
            <a:pPr>
              <a:buFont typeface="Arial" pitchFamily="34" charset="0"/>
              <a:buChar char="•"/>
            </a:pPr>
            <a:endParaRPr lang="en-US" sz="3200" dirty="0">
              <a:latin typeface="Copperplate Gothic Light" pitchFamily="34" charset="0"/>
            </a:endParaRPr>
          </a:p>
          <a:p>
            <a:pPr>
              <a:buFont typeface="Arial" pitchFamily="34" charset="0"/>
              <a:buChar char="•"/>
            </a:pPr>
            <a:r>
              <a:rPr lang="en-US" sz="3200" dirty="0">
                <a:latin typeface="Copperplate Gothic Light" pitchFamily="34" charset="0"/>
              </a:rPr>
              <a:t>Aggressive and Dominant </a:t>
            </a:r>
          </a:p>
          <a:p>
            <a:pPr>
              <a:buFont typeface="Arial" pitchFamily="34" charset="0"/>
              <a:buChar char="•"/>
            </a:pPr>
            <a:endParaRPr lang="en-US" sz="3200" dirty="0">
              <a:latin typeface="Copperplate Gothic Light" pitchFamily="34" charset="0"/>
            </a:endParaRPr>
          </a:p>
          <a:p>
            <a:pPr>
              <a:buFont typeface="Arial" pitchFamily="34" charset="0"/>
              <a:buChar char="•"/>
            </a:pPr>
            <a:r>
              <a:rPr lang="en-US" sz="3200" dirty="0">
                <a:latin typeface="Copperplate Gothic Light" pitchFamily="34" charset="0"/>
              </a:rPr>
              <a:t>Quick and Agile</a:t>
            </a:r>
          </a:p>
        </p:txBody>
      </p:sp>
      <p:sp>
        <p:nvSpPr>
          <p:cNvPr id="5" name="Lightning Bolt 4"/>
          <p:cNvSpPr/>
          <p:nvPr/>
        </p:nvSpPr>
        <p:spPr>
          <a:xfrm>
            <a:off x="457200" y="381000"/>
            <a:ext cx="1600200" cy="1066800"/>
          </a:xfrm>
          <a:prstGeom prst="lightningBol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Lightning Bolt 5"/>
          <p:cNvSpPr/>
          <p:nvPr/>
        </p:nvSpPr>
        <p:spPr>
          <a:xfrm rot="21434317">
            <a:off x="6044569" y="4228926"/>
            <a:ext cx="1600200" cy="1066800"/>
          </a:xfrm>
          <a:prstGeom prst="lightningBolt">
            <a:avLst/>
          </a:prstGeom>
          <a:solidFill>
            <a:srgbClr val="FFFF00"/>
          </a:solidFill>
          <a:ln>
            <a:solidFill>
              <a:schemeClr val="bg1"/>
            </a:solidFill>
          </a:ln>
          <a:scene3d>
            <a:camera prst="orthographicFront">
              <a:rot lat="0" lon="12299976"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3319" name="Group 6"/>
          <p:cNvGrpSpPr>
            <a:grpSpLocks/>
          </p:cNvGrpSpPr>
          <p:nvPr/>
        </p:nvGrpSpPr>
        <p:grpSpPr bwMode="auto">
          <a:xfrm>
            <a:off x="0" y="0"/>
            <a:ext cx="9144000" cy="6858000"/>
            <a:chOff x="0" y="0"/>
            <a:chExt cx="9144000" cy="6858000"/>
          </a:xfrm>
        </p:grpSpPr>
        <p:sp>
          <p:nvSpPr>
            <p:cNvPr id="8" name="Rectangle 7"/>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13321" name="Picture 4" descr="imagesCA2UB7NJ.jpg"/>
            <p:cNvPicPr>
              <a:picLocks noChangeAspect="1"/>
            </p:cNvPicPr>
            <p:nvPr/>
          </p:nvPicPr>
          <p:blipFill>
            <a:blip r:embed="rId4" cstate="print"/>
            <a:srcRect/>
            <a:stretch>
              <a:fillRect/>
            </a:stretch>
          </p:blipFill>
          <p:spPr bwMode="auto">
            <a:xfrm>
              <a:off x="0" y="0"/>
              <a:ext cx="1933575" cy="1447800"/>
            </a:xfrm>
            <a:prstGeom prst="rect">
              <a:avLst/>
            </a:prstGeom>
            <a:noFill/>
            <a:ln w="9525">
              <a:noFill/>
              <a:miter lim="800000"/>
              <a:headEnd/>
              <a:tailEnd/>
            </a:ln>
          </p:spPr>
        </p:pic>
        <p:sp>
          <p:nvSpPr>
            <p:cNvPr id="10" name="Rectangle 9"/>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fetchingGyp2.jpg"/>
          <p:cNvPicPr>
            <a:picLocks noChangeAspect="1"/>
          </p:cNvPicPr>
          <p:nvPr/>
        </p:nvPicPr>
        <p:blipFill>
          <a:blip r:embed="rId3" cstate="print"/>
          <a:srcRect/>
          <a:stretch>
            <a:fillRect/>
          </a:stretch>
        </p:blipFill>
        <p:spPr bwMode="auto">
          <a:xfrm>
            <a:off x="3735388" y="3048000"/>
            <a:ext cx="5408612" cy="3810000"/>
          </a:xfrm>
          <a:prstGeom prst="rect">
            <a:avLst/>
          </a:prstGeom>
          <a:noFill/>
          <a:ln w="9525">
            <a:noFill/>
            <a:miter lim="800000"/>
            <a:headEnd/>
            <a:tailEnd/>
          </a:ln>
        </p:spPr>
      </p:pic>
      <p:sp>
        <p:nvSpPr>
          <p:cNvPr id="5" name="Cloud Callout 4"/>
          <p:cNvSpPr/>
          <p:nvPr/>
        </p:nvSpPr>
        <p:spPr>
          <a:xfrm>
            <a:off x="4648200" y="3352800"/>
            <a:ext cx="1447800" cy="9144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14340" name="TextBox 5"/>
          <p:cNvSpPr txBox="1">
            <a:spLocks noChangeArrowheads="1"/>
          </p:cNvSpPr>
          <p:nvPr/>
        </p:nvSpPr>
        <p:spPr bwMode="auto">
          <a:xfrm>
            <a:off x="5029200" y="3429000"/>
            <a:ext cx="990600" cy="738188"/>
          </a:xfrm>
          <a:prstGeom prst="rect">
            <a:avLst/>
          </a:prstGeom>
          <a:noFill/>
          <a:ln w="9525">
            <a:noFill/>
            <a:miter lim="800000"/>
            <a:headEnd/>
            <a:tailEnd/>
          </a:ln>
        </p:spPr>
        <p:txBody>
          <a:bodyPr>
            <a:spAutoFit/>
          </a:bodyPr>
          <a:lstStyle/>
          <a:p>
            <a:r>
              <a:rPr lang="en-US" sz="1400">
                <a:solidFill>
                  <a:schemeClr val="tx2"/>
                </a:solidFill>
                <a:latin typeface="Arial Black" pitchFamily="34" charset="0"/>
              </a:rPr>
              <a:t>Run Sheep Run!</a:t>
            </a:r>
          </a:p>
        </p:txBody>
      </p:sp>
      <p:sp>
        <p:nvSpPr>
          <p:cNvPr id="8" name="Line Callout 1 7"/>
          <p:cNvSpPr/>
          <p:nvPr/>
        </p:nvSpPr>
        <p:spPr>
          <a:xfrm>
            <a:off x="6781800" y="609600"/>
            <a:ext cx="1524000" cy="762000"/>
          </a:xfrm>
          <a:prstGeom prst="borderCallout1">
            <a:avLst>
              <a:gd name="adj1" fmla="val 18750"/>
              <a:gd name="adj2" fmla="val -8333"/>
              <a:gd name="adj3" fmla="val 68500"/>
              <a:gd name="adj4" fmla="val -1183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latin typeface="Juice ITC" pitchFamily="82" charset="0"/>
              </a:rPr>
              <a:t>Stay</a:t>
            </a:r>
            <a:r>
              <a:rPr lang="en-US" sz="2800" b="1" dirty="0">
                <a:latin typeface="Juice ITC" pitchFamily="82" charset="0"/>
              </a:rPr>
              <a:t>! </a:t>
            </a:r>
          </a:p>
        </p:txBody>
      </p:sp>
      <p:grpSp>
        <p:nvGrpSpPr>
          <p:cNvPr id="14342" name="Group 6"/>
          <p:cNvGrpSpPr>
            <a:grpSpLocks/>
          </p:cNvGrpSpPr>
          <p:nvPr/>
        </p:nvGrpSpPr>
        <p:grpSpPr bwMode="auto">
          <a:xfrm>
            <a:off x="0" y="0"/>
            <a:ext cx="9144000" cy="6858000"/>
            <a:chOff x="0" y="0"/>
            <a:chExt cx="9144000" cy="6858000"/>
          </a:xfrm>
        </p:grpSpPr>
        <p:sp>
          <p:nvSpPr>
            <p:cNvPr id="9" name="Rectangle 8"/>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14345" name="Picture 4" descr="imagesCA2UB7NJ.jpg"/>
            <p:cNvPicPr>
              <a:picLocks noChangeAspect="1"/>
            </p:cNvPicPr>
            <p:nvPr/>
          </p:nvPicPr>
          <p:blipFill>
            <a:blip r:embed="rId4" cstate="print"/>
            <a:srcRect/>
            <a:stretch>
              <a:fillRect/>
            </a:stretch>
          </p:blipFill>
          <p:spPr bwMode="auto">
            <a:xfrm>
              <a:off x="0" y="0"/>
              <a:ext cx="1933575" cy="1447800"/>
            </a:xfrm>
            <a:prstGeom prst="rect">
              <a:avLst/>
            </a:prstGeom>
            <a:noFill/>
            <a:ln w="9525">
              <a:noFill/>
              <a:miter lim="800000"/>
              <a:headEnd/>
              <a:tailEnd/>
            </a:ln>
          </p:spPr>
        </p:pic>
        <p:sp>
          <p:nvSpPr>
            <p:cNvPr id="11" name="Rectangle 10"/>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4343" name="Picture 2" descr="dogkeepaway.jpg"/>
          <p:cNvPicPr>
            <a:picLocks noChangeAspect="1"/>
          </p:cNvPicPr>
          <p:nvPr/>
        </p:nvPicPr>
        <p:blipFill>
          <a:blip r:embed="rId5" cstate="print"/>
          <a:srcRect/>
          <a:stretch>
            <a:fillRect/>
          </a:stretch>
        </p:blipFill>
        <p:spPr bwMode="auto">
          <a:xfrm>
            <a:off x="2209800" y="152400"/>
            <a:ext cx="3759200" cy="281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
          <p:cNvGrpSpPr>
            <a:grpSpLocks/>
          </p:cNvGrpSpPr>
          <p:nvPr/>
        </p:nvGrpSpPr>
        <p:grpSpPr bwMode="auto">
          <a:xfrm>
            <a:off x="0" y="0"/>
            <a:ext cx="9144000" cy="6858000"/>
            <a:chOff x="0" y="0"/>
            <a:chExt cx="9144000" cy="6858000"/>
          </a:xfrm>
        </p:grpSpPr>
        <p:sp>
          <p:nvSpPr>
            <p:cNvPr id="5" name="Rectangle 4"/>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15366" name="Picture 4" descr="imagesCA2UB7NJ.jpg"/>
            <p:cNvPicPr>
              <a:picLocks noChangeAspect="1"/>
            </p:cNvPicPr>
            <p:nvPr/>
          </p:nvPicPr>
          <p:blipFill>
            <a:blip r:embed="rId3" cstate="print"/>
            <a:srcRect/>
            <a:stretch>
              <a:fillRect/>
            </a:stretch>
          </p:blipFill>
          <p:spPr bwMode="auto">
            <a:xfrm>
              <a:off x="0" y="0"/>
              <a:ext cx="1933575" cy="1447800"/>
            </a:xfrm>
            <a:prstGeom prst="rect">
              <a:avLst/>
            </a:prstGeom>
            <a:noFill/>
            <a:ln w="9525">
              <a:noFill/>
              <a:miter lim="800000"/>
              <a:headEnd/>
              <a:tailEnd/>
            </a:ln>
          </p:spPr>
        </p:pic>
        <p:sp>
          <p:nvSpPr>
            <p:cNvPr id="7" name="Rectangle 6"/>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a:xfrm>
            <a:off x="2362200" y="0"/>
            <a:ext cx="5257800" cy="1143000"/>
          </a:xfrm>
        </p:spPr>
        <p:txBody>
          <a:bodyPr/>
          <a:lstStyle/>
          <a:p>
            <a:r>
              <a:rPr lang="en-US" dirty="0" smtClean="0">
                <a:solidFill>
                  <a:schemeClr val="bg1"/>
                </a:solidFill>
                <a:latin typeface="HGPHeiseiKakugothictaiW9"/>
                <a:ea typeface="HGPHeiseiKakugothictaiW9"/>
                <a:cs typeface="HGPHeiseiKakugothictaiW9"/>
              </a:rPr>
              <a:t>Border Collies</a:t>
            </a:r>
          </a:p>
        </p:txBody>
      </p:sp>
      <p:pic>
        <p:nvPicPr>
          <p:cNvPr id="15364" name="Picture 2" descr="Lark.jpg"/>
          <p:cNvPicPr>
            <a:picLocks noChangeAspect="1"/>
          </p:cNvPicPr>
          <p:nvPr/>
        </p:nvPicPr>
        <p:blipFill>
          <a:blip r:embed="rId4" cstate="print"/>
          <a:srcRect/>
          <a:stretch>
            <a:fillRect/>
          </a:stretch>
        </p:blipFill>
        <p:spPr bwMode="auto">
          <a:xfrm>
            <a:off x="3733800" y="2209800"/>
            <a:ext cx="3657600" cy="2743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8"/>
          <p:cNvGrpSpPr>
            <a:grpSpLocks/>
          </p:cNvGrpSpPr>
          <p:nvPr/>
        </p:nvGrpSpPr>
        <p:grpSpPr bwMode="auto">
          <a:xfrm>
            <a:off x="0" y="0"/>
            <a:ext cx="9144000" cy="6858000"/>
            <a:chOff x="0" y="0"/>
            <a:chExt cx="9144000" cy="6858000"/>
          </a:xfrm>
        </p:grpSpPr>
        <p:sp>
          <p:nvSpPr>
            <p:cNvPr id="10" name="Rectangle 9"/>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16391" name="Picture 4" descr="imagesCA2UB7NJ.jpg"/>
            <p:cNvPicPr>
              <a:picLocks noChangeAspect="1"/>
            </p:cNvPicPr>
            <p:nvPr/>
          </p:nvPicPr>
          <p:blipFill>
            <a:blip r:embed="rId3" cstate="print"/>
            <a:srcRect/>
            <a:stretch>
              <a:fillRect/>
            </a:stretch>
          </p:blipFill>
          <p:spPr bwMode="auto">
            <a:xfrm>
              <a:off x="0" y="0"/>
              <a:ext cx="1933575" cy="1447800"/>
            </a:xfrm>
            <a:prstGeom prst="rect">
              <a:avLst/>
            </a:prstGeom>
            <a:noFill/>
            <a:ln w="9525">
              <a:noFill/>
              <a:miter lim="800000"/>
              <a:headEnd/>
              <a:tailEnd/>
            </a:ln>
          </p:spPr>
        </p:pic>
        <p:sp>
          <p:nvSpPr>
            <p:cNvPr id="12" name="Rectangle 11"/>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387" name="Title 1"/>
          <p:cNvSpPr>
            <a:spLocks noGrp="1"/>
          </p:cNvSpPr>
          <p:nvPr>
            <p:ph type="title"/>
          </p:nvPr>
        </p:nvSpPr>
        <p:spPr/>
        <p:txBody>
          <a:bodyPr/>
          <a:lstStyle/>
          <a:p>
            <a:r>
              <a:rPr lang="en-US" sz="4800" smtClean="0">
                <a:solidFill>
                  <a:schemeClr val="bg1"/>
                </a:solidFill>
                <a:latin typeface="Segoe Script"/>
              </a:rPr>
              <a:t>Guardian Dogs</a:t>
            </a:r>
          </a:p>
        </p:txBody>
      </p:sp>
      <p:sp>
        <p:nvSpPr>
          <p:cNvPr id="4" name="TextBox 3"/>
          <p:cNvSpPr txBox="1">
            <a:spLocks noChangeArrowheads="1"/>
          </p:cNvSpPr>
          <p:nvPr/>
        </p:nvSpPr>
        <p:spPr bwMode="auto">
          <a:xfrm>
            <a:off x="2286000" y="1295400"/>
            <a:ext cx="6858000" cy="3570288"/>
          </a:xfrm>
          <a:prstGeom prst="rect">
            <a:avLst/>
          </a:prstGeom>
          <a:noFill/>
          <a:ln w="9525">
            <a:noFill/>
            <a:miter lim="800000"/>
            <a:headEnd/>
            <a:tailEnd/>
          </a:ln>
        </p:spPr>
        <p:txBody>
          <a:bodyPr>
            <a:spAutoFit/>
          </a:bodyPr>
          <a:lstStyle/>
          <a:p>
            <a:pPr>
              <a:buFont typeface="Arial" pitchFamily="34" charset="0"/>
              <a:buChar char="•"/>
            </a:pPr>
            <a:endParaRPr lang="en-US">
              <a:latin typeface="Rockwell" pitchFamily="18" charset="0"/>
            </a:endParaRPr>
          </a:p>
          <a:p>
            <a:pPr>
              <a:buFont typeface="Arial" pitchFamily="34" charset="0"/>
              <a:buChar char="•"/>
            </a:pPr>
            <a:endParaRPr lang="en-US" sz="3600">
              <a:solidFill>
                <a:schemeClr val="bg1"/>
              </a:solidFill>
              <a:latin typeface="Segoe Script"/>
            </a:endParaRPr>
          </a:p>
          <a:p>
            <a:pPr>
              <a:buFont typeface="Arial" pitchFamily="34" charset="0"/>
              <a:buChar char="•"/>
            </a:pPr>
            <a:r>
              <a:rPr lang="en-US" sz="3600">
                <a:solidFill>
                  <a:schemeClr val="bg1"/>
                </a:solidFill>
                <a:latin typeface="Segoe Script"/>
              </a:rPr>
              <a:t>Protect sheep from predators</a:t>
            </a:r>
          </a:p>
          <a:p>
            <a:pPr>
              <a:buFont typeface="Arial" pitchFamily="34" charset="0"/>
              <a:buChar char="•"/>
            </a:pPr>
            <a:endParaRPr lang="en-US" sz="3600">
              <a:solidFill>
                <a:schemeClr val="bg1"/>
              </a:solidFill>
              <a:latin typeface="Segoe Script"/>
            </a:endParaRPr>
          </a:p>
          <a:p>
            <a:pPr>
              <a:buFont typeface="Arial" pitchFamily="34" charset="0"/>
              <a:buChar char="•"/>
            </a:pPr>
            <a:r>
              <a:rPr lang="en-US" sz="3600">
                <a:solidFill>
                  <a:schemeClr val="bg1"/>
                </a:solidFill>
                <a:latin typeface="Segoe Script"/>
              </a:rPr>
              <a:t>Protective and Watchful</a:t>
            </a:r>
          </a:p>
          <a:p>
            <a:pPr>
              <a:buFont typeface="Arial" pitchFamily="34" charset="0"/>
              <a:buChar char="•"/>
            </a:pPr>
            <a:endParaRPr lang="en-US" sz="3200">
              <a:latin typeface="Rockwell" pitchFamily="18" charset="0"/>
            </a:endParaRPr>
          </a:p>
          <a:p>
            <a:pPr>
              <a:buFont typeface="Arial" pitchFamily="34" charset="0"/>
              <a:buChar char="•"/>
            </a:pPr>
            <a:endParaRPr lang="en-US" sz="3200">
              <a:latin typeface="Rockwell" pitchFamily="18" charset="0"/>
            </a:endParaRPr>
          </a:p>
        </p:txBody>
      </p:sp>
      <p:pic>
        <p:nvPicPr>
          <p:cNvPr id="5" name="Picture 4" descr="3399183807_1a8f7da59a_m.jpg"/>
          <p:cNvPicPr>
            <a:picLocks noChangeAspect="1"/>
          </p:cNvPicPr>
          <p:nvPr/>
        </p:nvPicPr>
        <p:blipFill>
          <a:blip r:embed="rId4" cstate="print"/>
          <a:stretch>
            <a:fillRect/>
          </a:stretch>
        </p:blipFill>
        <p:spPr>
          <a:xfrm>
            <a:off x="3200400" y="2971800"/>
            <a:ext cx="5410200" cy="3606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502590960_adbaef0cfb_m.jpg"/>
          <p:cNvPicPr>
            <a:picLocks noChangeAspect="1"/>
          </p:cNvPicPr>
          <p:nvPr/>
        </p:nvPicPr>
        <p:blipFill>
          <a:blip r:embed="rId3" cstate="print"/>
          <a:srcRect/>
          <a:stretch>
            <a:fillRect/>
          </a:stretch>
        </p:blipFill>
        <p:spPr bwMode="auto">
          <a:xfrm>
            <a:off x="5791200" y="1447800"/>
            <a:ext cx="3352800" cy="2360613"/>
          </a:xfrm>
          <a:prstGeom prst="rect">
            <a:avLst/>
          </a:prstGeom>
          <a:noFill/>
          <a:ln w="9525">
            <a:noFill/>
            <a:miter lim="800000"/>
            <a:headEnd/>
            <a:tailEnd/>
          </a:ln>
        </p:spPr>
      </p:pic>
      <p:pic>
        <p:nvPicPr>
          <p:cNvPr id="17411" name="Picture 4" descr="mvc-008f_2mpm.jpg"/>
          <p:cNvPicPr>
            <a:picLocks noChangeAspect="1"/>
          </p:cNvPicPr>
          <p:nvPr/>
        </p:nvPicPr>
        <p:blipFill>
          <a:blip r:embed="rId4" cstate="print"/>
          <a:srcRect/>
          <a:stretch>
            <a:fillRect/>
          </a:stretch>
        </p:blipFill>
        <p:spPr bwMode="auto">
          <a:xfrm>
            <a:off x="5791200" y="4343400"/>
            <a:ext cx="3352800" cy="2514600"/>
          </a:xfrm>
          <a:prstGeom prst="rect">
            <a:avLst/>
          </a:prstGeom>
          <a:noFill/>
          <a:ln w="9525">
            <a:noFill/>
            <a:miter lim="800000"/>
            <a:headEnd/>
            <a:tailEnd/>
          </a:ln>
        </p:spPr>
      </p:pic>
      <p:grpSp>
        <p:nvGrpSpPr>
          <p:cNvPr id="17412" name="Group 5"/>
          <p:cNvGrpSpPr>
            <a:grpSpLocks/>
          </p:cNvGrpSpPr>
          <p:nvPr/>
        </p:nvGrpSpPr>
        <p:grpSpPr bwMode="auto">
          <a:xfrm>
            <a:off x="0" y="0"/>
            <a:ext cx="9144000" cy="6858000"/>
            <a:chOff x="0" y="0"/>
            <a:chExt cx="9144000" cy="6858000"/>
          </a:xfrm>
        </p:grpSpPr>
        <p:sp>
          <p:nvSpPr>
            <p:cNvPr id="7" name="Rectangle 6"/>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17416" name="Picture 4" descr="imagesCA2UB7NJ.jpg"/>
            <p:cNvPicPr>
              <a:picLocks noChangeAspect="1"/>
            </p:cNvPicPr>
            <p:nvPr/>
          </p:nvPicPr>
          <p:blipFill>
            <a:blip r:embed="rId5" cstate="print"/>
            <a:srcRect/>
            <a:stretch>
              <a:fillRect/>
            </a:stretch>
          </p:blipFill>
          <p:spPr bwMode="auto">
            <a:xfrm>
              <a:off x="0" y="0"/>
              <a:ext cx="1933575" cy="1447800"/>
            </a:xfrm>
            <a:prstGeom prst="rect">
              <a:avLst/>
            </a:prstGeom>
            <a:noFill/>
            <a:ln w="9525">
              <a:noFill/>
              <a:miter lim="800000"/>
              <a:headEnd/>
              <a:tailEnd/>
            </a:ln>
          </p:spPr>
        </p:pic>
        <p:sp>
          <p:nvSpPr>
            <p:cNvPr id="9" name="Rectangle 8"/>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a:xfrm>
            <a:off x="2514600" y="228600"/>
            <a:ext cx="5181600" cy="1143000"/>
          </a:xfrm>
        </p:spPr>
        <p:txBody>
          <a:bodyPr/>
          <a:lstStyle/>
          <a:p>
            <a:r>
              <a:rPr lang="en-US" sz="6600" dirty="0" smtClean="0">
                <a:solidFill>
                  <a:schemeClr val="bg1"/>
                </a:solidFill>
                <a:latin typeface="French Script MT" pitchFamily="66" charset="0"/>
              </a:rPr>
              <a:t>Great Pyrenees</a:t>
            </a:r>
          </a:p>
        </p:txBody>
      </p:sp>
      <p:pic>
        <p:nvPicPr>
          <p:cNvPr id="17414" name="Picture 2" descr="GreatPyrenees.jpg"/>
          <p:cNvPicPr>
            <a:picLocks noChangeAspect="1"/>
          </p:cNvPicPr>
          <p:nvPr/>
        </p:nvPicPr>
        <p:blipFill>
          <a:blip r:embed="rId6" cstate="print"/>
          <a:srcRect/>
          <a:stretch>
            <a:fillRect/>
          </a:stretch>
        </p:blipFill>
        <p:spPr bwMode="auto">
          <a:xfrm>
            <a:off x="762000" y="1981200"/>
            <a:ext cx="4457700" cy="4241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9144000" cy="6858000"/>
            <a:chOff x="0" y="0"/>
            <a:chExt cx="9144000" cy="685800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18439"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a:xfrm rot="20909115">
            <a:off x="354364" y="2116584"/>
            <a:ext cx="8440313" cy="2111021"/>
          </a:xfrm>
          <a:no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defRPr/>
            </a:pPr>
            <a:r>
              <a:rPr lang="en-US" sz="8800" dirty="0" smtClean="0">
                <a:latin typeface="Comic Sans MS" pitchFamily="66" charset="0"/>
              </a:rPr>
              <a:t>Are Dogs the only Livestock Guardians??</a:t>
            </a:r>
            <a:endParaRPr lang="en-US" sz="8800" dirty="0">
              <a:latin typeface="Comic Sans MS" pitchFamily="66"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jezebel-060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676400" y="5486400"/>
            <a:ext cx="8229600" cy="1143000"/>
          </a:xfrm>
        </p:spPr>
        <p:txBody>
          <a:bodyPr>
            <a:noAutofit/>
          </a:bodyPr>
          <a:lstStyle/>
          <a:p>
            <a:pPr>
              <a:defRPr/>
            </a:pPr>
            <a:r>
              <a:rPr lang="en-US" sz="8800" dirty="0" smtClean="0">
                <a:solidFill>
                  <a:schemeClr val="tx2">
                    <a:lumMod val="50000"/>
                  </a:schemeClr>
                </a:solidFill>
                <a:latin typeface="Mistral" pitchFamily="66" charset="0"/>
              </a:rPr>
              <a:t>Donkeys!</a:t>
            </a:r>
            <a:endParaRPr lang="en-US" sz="8800" dirty="0">
              <a:solidFill>
                <a:schemeClr val="tx2">
                  <a:lumMod val="50000"/>
                </a:schemeClr>
              </a:solidFill>
              <a:latin typeface="Mistral" pitchFamily="66"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4536509">
            <a:off x="-708518" y="1497833"/>
            <a:ext cx="3480560" cy="1143000"/>
          </a:xfrm>
        </p:spPr>
        <p:txBody>
          <a:bodyPr vert="vert270">
            <a:noAutofit/>
          </a:bodyPr>
          <a:lstStyle/>
          <a:p>
            <a:pPr>
              <a:defRPr/>
            </a:pPr>
            <a:r>
              <a:rPr lang="en-US" b="1" dirty="0" smtClean="0">
                <a:latin typeface="Curlz MT" pitchFamily="82" charset="0"/>
              </a:rPr>
              <a:t>L</a:t>
            </a:r>
            <a:br>
              <a:rPr lang="en-US" b="1" dirty="0" smtClean="0">
                <a:latin typeface="Curlz MT" pitchFamily="82" charset="0"/>
              </a:rPr>
            </a:br>
            <a:r>
              <a:rPr lang="en-US" b="1" dirty="0" smtClean="0">
                <a:latin typeface="Curlz MT" pitchFamily="82" charset="0"/>
              </a:rPr>
              <a:t>l</a:t>
            </a:r>
            <a:br>
              <a:rPr lang="en-US" b="1" dirty="0" smtClean="0">
                <a:latin typeface="Curlz MT" pitchFamily="82" charset="0"/>
              </a:rPr>
            </a:br>
            <a:r>
              <a:rPr lang="en-US" b="1" dirty="0" smtClean="0">
                <a:latin typeface="Curlz MT" pitchFamily="82" charset="0"/>
              </a:rPr>
              <a:t>a</a:t>
            </a:r>
            <a:br>
              <a:rPr lang="en-US" b="1" dirty="0" smtClean="0">
                <a:latin typeface="Curlz MT" pitchFamily="82" charset="0"/>
              </a:rPr>
            </a:br>
            <a:r>
              <a:rPr lang="en-US" b="1" dirty="0" smtClean="0">
                <a:latin typeface="Curlz MT" pitchFamily="82" charset="0"/>
              </a:rPr>
              <a:t>m</a:t>
            </a:r>
            <a:br>
              <a:rPr lang="en-US" b="1" dirty="0" smtClean="0">
                <a:latin typeface="Curlz MT" pitchFamily="82" charset="0"/>
              </a:rPr>
            </a:br>
            <a:r>
              <a:rPr lang="en-US" b="1" dirty="0" smtClean="0">
                <a:latin typeface="Curlz MT" pitchFamily="82" charset="0"/>
              </a:rPr>
              <a:t>a</a:t>
            </a:r>
            <a:br>
              <a:rPr lang="en-US" b="1" dirty="0" smtClean="0">
                <a:latin typeface="Curlz MT" pitchFamily="82" charset="0"/>
              </a:rPr>
            </a:br>
            <a:r>
              <a:rPr lang="en-US" b="1" dirty="0" smtClean="0">
                <a:latin typeface="Curlz MT" pitchFamily="82" charset="0"/>
              </a:rPr>
              <a:t>s!</a:t>
            </a:r>
            <a:endParaRPr lang="en-US" b="1" dirty="0">
              <a:latin typeface="Curlz MT" pitchFamily="82" charset="0"/>
            </a:endParaRPr>
          </a:p>
        </p:txBody>
      </p:sp>
      <p:pic>
        <p:nvPicPr>
          <p:cNvPr id="20483" name="Picture 2" descr="SS0700_rogertheLlama1.jpg"/>
          <p:cNvPicPr>
            <a:picLocks noChangeAspect="1"/>
          </p:cNvPicPr>
          <p:nvPr/>
        </p:nvPicPr>
        <p:blipFill>
          <a:blip r:embed="rId3" cstate="print"/>
          <a:srcRect/>
          <a:stretch>
            <a:fillRect/>
          </a:stretch>
        </p:blipFill>
        <p:spPr bwMode="auto">
          <a:xfrm>
            <a:off x="2244725" y="0"/>
            <a:ext cx="6899275" cy="4768850"/>
          </a:xfrm>
          <a:prstGeom prst="rect">
            <a:avLst/>
          </a:prstGeom>
          <a:noFill/>
          <a:ln w="9525">
            <a:noFill/>
            <a:miter lim="800000"/>
            <a:headEnd/>
            <a:tailEnd/>
          </a:ln>
        </p:spPr>
      </p:pic>
      <p:pic>
        <p:nvPicPr>
          <p:cNvPr id="20484" name="Picture 3" descr="llamawsheep.jpg"/>
          <p:cNvPicPr>
            <a:picLocks noChangeAspect="1"/>
          </p:cNvPicPr>
          <p:nvPr/>
        </p:nvPicPr>
        <p:blipFill>
          <a:blip r:embed="rId4" cstate="print"/>
          <a:srcRect/>
          <a:stretch>
            <a:fillRect/>
          </a:stretch>
        </p:blipFill>
        <p:spPr bwMode="auto">
          <a:xfrm>
            <a:off x="0" y="4000500"/>
            <a:ext cx="4019550" cy="285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0"/>
            <a:ext cx="7315200" cy="5410200"/>
          </a:xfrm>
        </p:spPr>
        <p:txBody>
          <a:bodyPr rtlCol="0">
            <a:normAutofit fontScale="90000"/>
          </a:bodyPr>
          <a:lstStyle/>
          <a:p>
            <a:pPr eaLnBrk="1" fontAlgn="auto" hangingPunct="1">
              <a:spcAft>
                <a:spcPts val="0"/>
              </a:spcAft>
              <a:defRPr/>
            </a:pPr>
            <a:r>
              <a:rPr lang="en-US" sz="5300" dirty="0" smtClean="0">
                <a:solidFill>
                  <a:schemeClr val="bg1"/>
                </a:solidFill>
                <a:latin typeface="Hurry Up" pitchFamily="2" charset="0"/>
              </a:rPr>
              <a:t>Monday</a:t>
            </a:r>
            <a:r>
              <a:rPr lang="en-US" sz="7200" dirty="0" smtClean="0">
                <a:solidFill>
                  <a:schemeClr val="bg1"/>
                </a:solidFill>
                <a:latin typeface="Hurry Up" pitchFamily="2" charset="0"/>
              </a:rPr>
              <a:t/>
            </a:r>
            <a:br>
              <a:rPr lang="en-US" sz="7200" dirty="0" smtClean="0">
                <a:solidFill>
                  <a:schemeClr val="bg1"/>
                </a:solidFill>
                <a:latin typeface="Hurry Up" pitchFamily="2" charset="0"/>
              </a:rPr>
            </a:br>
            <a:r>
              <a:rPr lang="en-US" sz="2700" dirty="0" smtClean="0">
                <a:solidFill>
                  <a:schemeClr val="bg1"/>
                </a:solidFill>
                <a:latin typeface="Hurry Up" pitchFamily="2" charset="0"/>
              </a:rPr>
              <a:t>Sheep</a:t>
            </a:r>
            <a:r>
              <a:rPr lang="en-US" sz="7200" dirty="0" smtClean="0">
                <a:solidFill>
                  <a:schemeClr val="bg1"/>
                </a:solidFill>
                <a:latin typeface="Hurry Up" pitchFamily="2" charset="0"/>
              </a:rPr>
              <a:t/>
            </a:r>
            <a:br>
              <a:rPr lang="en-US" sz="7200" dirty="0" smtClean="0">
                <a:solidFill>
                  <a:schemeClr val="bg1"/>
                </a:solidFill>
                <a:latin typeface="Hurry Up" pitchFamily="2" charset="0"/>
              </a:rPr>
            </a:br>
            <a:r>
              <a:rPr lang="en-US" sz="5300" dirty="0" smtClean="0">
                <a:solidFill>
                  <a:schemeClr val="bg1"/>
                </a:solidFill>
                <a:latin typeface="Hurry Up" pitchFamily="2" charset="0"/>
              </a:rPr>
              <a:t>Tuesday</a:t>
            </a:r>
            <a:br>
              <a:rPr lang="en-US" sz="5300" dirty="0" smtClean="0">
                <a:solidFill>
                  <a:schemeClr val="bg1"/>
                </a:solidFill>
                <a:latin typeface="Hurry Up" pitchFamily="2" charset="0"/>
              </a:rPr>
            </a:br>
            <a:r>
              <a:rPr lang="en-US" sz="3100" dirty="0" smtClean="0">
                <a:solidFill>
                  <a:schemeClr val="bg1"/>
                </a:solidFill>
                <a:latin typeface="Hurry Up" pitchFamily="2" charset="0"/>
              </a:rPr>
              <a:t>Rabbits And Cows</a:t>
            </a:r>
            <a:br>
              <a:rPr lang="en-US" sz="3100" dirty="0" smtClean="0">
                <a:solidFill>
                  <a:schemeClr val="bg1"/>
                </a:solidFill>
                <a:latin typeface="Hurry Up" pitchFamily="2" charset="0"/>
              </a:rPr>
            </a:br>
            <a:r>
              <a:rPr lang="en-US" sz="5300" dirty="0" smtClean="0">
                <a:solidFill>
                  <a:schemeClr val="bg1"/>
                </a:solidFill>
                <a:latin typeface="Hurry Up" pitchFamily="2" charset="0"/>
              </a:rPr>
              <a:t>Wednesday</a:t>
            </a:r>
            <a:br>
              <a:rPr lang="en-US" sz="5300" dirty="0" smtClean="0">
                <a:solidFill>
                  <a:schemeClr val="bg1"/>
                </a:solidFill>
                <a:latin typeface="Hurry Up" pitchFamily="2" charset="0"/>
              </a:rPr>
            </a:br>
            <a:r>
              <a:rPr lang="en-US" sz="2800" dirty="0" smtClean="0">
                <a:solidFill>
                  <a:schemeClr val="bg1"/>
                </a:solidFill>
                <a:latin typeface="Hurry Up" pitchFamily="2" charset="0"/>
              </a:rPr>
              <a:t>Horses</a:t>
            </a:r>
            <a:r>
              <a:rPr lang="en-US" sz="5300" dirty="0" smtClean="0">
                <a:solidFill>
                  <a:schemeClr val="bg1"/>
                </a:solidFill>
                <a:latin typeface="Hurry Up" pitchFamily="2" charset="0"/>
              </a:rPr>
              <a:t/>
            </a:r>
            <a:br>
              <a:rPr lang="en-US" sz="5300" dirty="0" smtClean="0">
                <a:solidFill>
                  <a:schemeClr val="bg1"/>
                </a:solidFill>
                <a:latin typeface="Hurry Up" pitchFamily="2" charset="0"/>
              </a:rPr>
            </a:br>
            <a:r>
              <a:rPr lang="en-US" sz="5300" dirty="0" smtClean="0">
                <a:solidFill>
                  <a:schemeClr val="bg1"/>
                </a:solidFill>
                <a:latin typeface="Hurry Up" pitchFamily="2" charset="0"/>
              </a:rPr>
              <a:t>Thursday</a:t>
            </a:r>
            <a:br>
              <a:rPr lang="en-US" sz="5300" dirty="0" smtClean="0">
                <a:solidFill>
                  <a:schemeClr val="bg1"/>
                </a:solidFill>
                <a:latin typeface="Hurry Up" pitchFamily="2" charset="0"/>
              </a:rPr>
            </a:br>
            <a:r>
              <a:rPr lang="en-US" sz="3100" dirty="0" smtClean="0">
                <a:solidFill>
                  <a:schemeClr val="bg1"/>
                </a:solidFill>
                <a:latin typeface="Hurry Up" pitchFamily="2" charset="0"/>
              </a:rPr>
              <a:t>Chickens and Ducks</a:t>
            </a:r>
            <a:r>
              <a:rPr lang="en-US" sz="5300" dirty="0" smtClean="0">
                <a:solidFill>
                  <a:schemeClr val="bg1"/>
                </a:solidFill>
                <a:latin typeface="Hurry Up" pitchFamily="2" charset="0"/>
              </a:rPr>
              <a:t/>
            </a:r>
            <a:br>
              <a:rPr lang="en-US" sz="5300" dirty="0" smtClean="0">
                <a:solidFill>
                  <a:schemeClr val="bg1"/>
                </a:solidFill>
                <a:latin typeface="Hurry Up" pitchFamily="2" charset="0"/>
              </a:rPr>
            </a:br>
            <a:r>
              <a:rPr lang="en-US" sz="5300" dirty="0" smtClean="0">
                <a:solidFill>
                  <a:schemeClr val="bg1"/>
                </a:solidFill>
                <a:latin typeface="Hurry Up" pitchFamily="2" charset="0"/>
              </a:rPr>
              <a:t>Friday</a:t>
            </a:r>
            <a:endParaRPr lang="en-US" sz="5300" dirty="0">
              <a:solidFill>
                <a:schemeClr val="bg1"/>
              </a:solidFill>
              <a:latin typeface="Hurry Up" pitchFamily="2" charset="0"/>
            </a:endParaRPr>
          </a:p>
        </p:txBody>
      </p:sp>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3076" name="Picture 4" descr="imagesCA2UB7NJ.jpg"/>
          <p:cNvPicPr>
            <a:picLocks noChangeAspect="1"/>
          </p:cNvPicPr>
          <p:nvPr/>
        </p:nvPicPr>
        <p:blipFill>
          <a:blip r:embed="rId2" cstate="print"/>
          <a:srcRect/>
          <a:stretch>
            <a:fillRect/>
          </a:stretch>
        </p:blipFill>
        <p:spPr bwMode="auto">
          <a:xfrm>
            <a:off x="0" y="5410200"/>
            <a:ext cx="1933575" cy="1447800"/>
          </a:xfrm>
          <a:prstGeom prst="rect">
            <a:avLst/>
          </a:prstGeom>
          <a:noFill/>
          <a:ln w="9525">
            <a:noFill/>
            <a:miter lim="800000"/>
            <a:headEnd/>
            <a:tailEnd/>
          </a:ln>
        </p:spPr>
      </p:pic>
      <p:sp>
        <p:nvSpPr>
          <p:cNvPr id="6" name="Rectangle 5"/>
          <p:cNvSpPr/>
          <p:nvPr/>
        </p:nvSpPr>
        <p:spPr>
          <a:xfrm>
            <a:off x="1905000" y="541020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6600" smtClean="0">
                <a:solidFill>
                  <a:srgbClr val="FFFF00"/>
                </a:solidFill>
              </a:rPr>
              <a:t>Barn Yard Buddies</a:t>
            </a:r>
          </a:p>
        </p:txBody>
      </p:sp>
      <p:pic>
        <p:nvPicPr>
          <p:cNvPr id="21507" name="Content Placeholder 3" descr="animals.bmp"/>
          <p:cNvPicPr>
            <a:picLocks noGrp="1" noChangeAspect="1"/>
          </p:cNvPicPr>
          <p:nvPr>
            <p:ph idx="1"/>
          </p:nvPr>
        </p:nvPicPr>
        <p:blipFill>
          <a:blip r:embed="rId2" cstate="print"/>
          <a:srcRect/>
          <a:stretch>
            <a:fillRect/>
          </a:stretch>
        </p:blipFill>
        <p:spPr>
          <a:xfrm>
            <a:off x="1447800" y="1752600"/>
            <a:ext cx="5886450" cy="4040188"/>
          </a:xfrm>
        </p:spPr>
      </p:pic>
      <p:sp>
        <p:nvSpPr>
          <p:cNvPr id="5" name="Rectangle 4"/>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grpSp>
        <p:nvGrpSpPr>
          <p:cNvPr id="21509" name="Group 5"/>
          <p:cNvGrpSpPr>
            <a:grpSpLocks/>
          </p:cNvGrpSpPr>
          <p:nvPr/>
        </p:nvGrpSpPr>
        <p:grpSpPr bwMode="auto">
          <a:xfrm>
            <a:off x="0" y="0"/>
            <a:ext cx="9144000" cy="6858000"/>
            <a:chOff x="0" y="0"/>
            <a:chExt cx="9144000" cy="6858000"/>
          </a:xfrm>
        </p:grpSpPr>
        <p:sp>
          <p:nvSpPr>
            <p:cNvPr id="7" name="Rectangle 6"/>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21511" name="Picture 4" descr="imagesCA2UB7NJ.jpg"/>
            <p:cNvPicPr>
              <a:picLocks noChangeAspect="1"/>
            </p:cNvPicPr>
            <p:nvPr/>
          </p:nvPicPr>
          <p:blipFill>
            <a:blip r:embed="rId3" cstate="print"/>
            <a:srcRect/>
            <a:stretch>
              <a:fillRect/>
            </a:stretch>
          </p:blipFill>
          <p:spPr bwMode="auto">
            <a:xfrm>
              <a:off x="0" y="0"/>
              <a:ext cx="1933575" cy="1447800"/>
            </a:xfrm>
            <a:prstGeom prst="rect">
              <a:avLst/>
            </a:prstGeom>
            <a:noFill/>
            <a:ln w="9525">
              <a:noFill/>
              <a:miter lim="800000"/>
              <a:headEnd/>
              <a:tailEnd/>
            </a:ln>
          </p:spPr>
        </p:pic>
        <p:sp>
          <p:nvSpPr>
            <p:cNvPr id="9" name="Rectangle 8"/>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22531"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Chickens</a:t>
            </a:r>
          </a:p>
        </p:txBody>
      </p:sp>
      <p:sp>
        <p:nvSpPr>
          <p:cNvPr id="22534" name="Rectangle 7"/>
          <p:cNvSpPr>
            <a:spLocks noChangeArrowheads="1"/>
          </p:cNvSpPr>
          <p:nvPr/>
        </p:nvSpPr>
        <p:spPr bwMode="auto">
          <a:xfrm>
            <a:off x="2286000" y="3105150"/>
            <a:ext cx="4572000" cy="1201738"/>
          </a:xfrm>
          <a:prstGeom prst="rect">
            <a:avLst/>
          </a:prstGeom>
          <a:noFill/>
          <a:ln w="9525">
            <a:noFill/>
            <a:miter lim="800000"/>
            <a:headEnd/>
            <a:tailEnd/>
          </a:ln>
        </p:spPr>
        <p:txBody>
          <a:bodyPr>
            <a:spAutoFit/>
          </a:bodyPr>
          <a:lstStyle/>
          <a:p>
            <a:r>
              <a:rPr lang="en-US" b="1"/>
              <a:t>There are more chickens on Earth than there are people!</a:t>
            </a:r>
            <a:r>
              <a:rPr lang="en-US"/>
              <a:t> </a:t>
            </a:r>
          </a:p>
          <a:p>
            <a:endParaRPr lang="en-US"/>
          </a:p>
          <a:p>
            <a:endParaRPr lang="en-US"/>
          </a:p>
        </p:txBody>
      </p:sp>
      <p:sp>
        <p:nvSpPr>
          <p:cNvPr id="22535" name="Rectangle 8"/>
          <p:cNvSpPr>
            <a:spLocks noChangeArrowheads="1"/>
          </p:cNvSpPr>
          <p:nvPr/>
        </p:nvSpPr>
        <p:spPr bwMode="auto">
          <a:xfrm>
            <a:off x="2133600" y="4495800"/>
            <a:ext cx="4572000" cy="1477963"/>
          </a:xfrm>
          <a:prstGeom prst="rect">
            <a:avLst/>
          </a:prstGeom>
          <a:noFill/>
          <a:ln w="9525">
            <a:noFill/>
            <a:miter lim="800000"/>
            <a:headEnd/>
            <a:tailEnd/>
          </a:ln>
        </p:spPr>
        <p:txBody>
          <a:bodyPr>
            <a:spAutoFit/>
          </a:bodyPr>
          <a:lstStyle/>
          <a:p>
            <a:r>
              <a:rPr lang="en-US" b="1"/>
              <a:t>Chickens have no teeth</a:t>
            </a:r>
            <a:r>
              <a:rPr lang="en-US"/>
              <a:t>, so we rely on something inside, called a gizzard, to grind up our food for us. </a:t>
            </a:r>
            <a:br>
              <a:rPr lang="en-US"/>
            </a:br>
            <a:r>
              <a:rPr lang="en-US"/>
              <a:t/>
            </a:r>
            <a:br>
              <a:rPr lang="en-US"/>
            </a:b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23555"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Chickens</a:t>
            </a:r>
          </a:p>
        </p:txBody>
      </p:sp>
      <p:sp>
        <p:nvSpPr>
          <p:cNvPr id="23558" name="Rectangle 7"/>
          <p:cNvSpPr>
            <a:spLocks noChangeArrowheads="1"/>
          </p:cNvSpPr>
          <p:nvPr/>
        </p:nvSpPr>
        <p:spPr bwMode="auto">
          <a:xfrm>
            <a:off x="1905000" y="1524000"/>
            <a:ext cx="7696200" cy="3416300"/>
          </a:xfrm>
          <a:prstGeom prst="rect">
            <a:avLst/>
          </a:prstGeom>
          <a:noFill/>
          <a:ln w="9525">
            <a:noFill/>
            <a:miter lim="800000"/>
            <a:headEnd/>
            <a:tailEnd/>
          </a:ln>
        </p:spPr>
        <p:txBody>
          <a:bodyPr>
            <a:spAutoFit/>
          </a:bodyPr>
          <a:lstStyle/>
          <a:p>
            <a:r>
              <a:rPr lang="en-US"/>
              <a:t>Anyone who's not chicken, stand in a circle facing each other. </a:t>
            </a:r>
          </a:p>
          <a:p>
            <a:r>
              <a:rPr lang="en-US"/>
              <a:t>When the music starts, hold your hands out in front of you and open and close them like a chicken beak four times. </a:t>
            </a:r>
          </a:p>
          <a:p>
            <a:r>
              <a:rPr lang="en-US"/>
              <a:t>Put your thumbs in your armpits and flap your wings four times. </a:t>
            </a:r>
          </a:p>
          <a:p>
            <a:r>
              <a:rPr lang="en-US"/>
              <a:t>Place your arms and hands like the tail feathers of a chicken and wiggle down to the floor four times. </a:t>
            </a:r>
          </a:p>
          <a:p>
            <a:r>
              <a:rPr lang="en-US"/>
              <a:t>Clap four times. </a:t>
            </a:r>
          </a:p>
          <a:p>
            <a:r>
              <a:rPr lang="en-US"/>
              <a:t>Repeat steps 1-5 four times. </a:t>
            </a:r>
          </a:p>
          <a:p>
            <a:r>
              <a:rPr lang="en-US"/>
              <a:t>After the fourth time take the hands of the people on either side of you and everyone move in a circle. </a:t>
            </a:r>
          </a:p>
          <a:p>
            <a:r>
              <a:rPr lang="en-US"/>
              <a:t>When you get dizzy, switch directions. </a:t>
            </a:r>
          </a:p>
          <a:p>
            <a:r>
              <a:rPr lang="en-US"/>
              <a:t>Repeat until the end of the music or until you fall on the floor.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24579"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Chickens</a:t>
            </a:r>
          </a:p>
        </p:txBody>
      </p:sp>
      <p:sp>
        <p:nvSpPr>
          <p:cNvPr id="24582" name="Rectangle 7"/>
          <p:cNvSpPr>
            <a:spLocks noChangeArrowheads="1"/>
          </p:cNvSpPr>
          <p:nvPr/>
        </p:nvSpPr>
        <p:spPr bwMode="auto">
          <a:xfrm>
            <a:off x="2613025" y="3244850"/>
            <a:ext cx="3917950" cy="368300"/>
          </a:xfrm>
          <a:prstGeom prst="rect">
            <a:avLst/>
          </a:prstGeom>
          <a:noFill/>
          <a:ln w="9525">
            <a:noFill/>
            <a:miter lim="800000"/>
            <a:headEnd/>
            <a:tailEnd/>
          </a:ln>
        </p:spPr>
        <p:txBody>
          <a:bodyPr wrap="none">
            <a:spAutoFit/>
          </a:bodyPr>
          <a:lstStyle/>
          <a:p>
            <a:r>
              <a:rPr lang="en-US"/>
              <a:t>Chickens and turkeys have no teeth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solidFill>
                  <a:srgbClr val="FF9900"/>
                </a:solidFill>
              </a:rPr>
              <a:t>Paper Plate Pals</a:t>
            </a:r>
          </a:p>
        </p:txBody>
      </p:sp>
      <p:pic>
        <p:nvPicPr>
          <p:cNvPr id="25603" name="Content Placeholder 3" descr="chicken.jpg"/>
          <p:cNvPicPr>
            <a:picLocks noGrp="1" noChangeAspect="1"/>
          </p:cNvPicPr>
          <p:nvPr>
            <p:ph idx="1"/>
          </p:nvPr>
        </p:nvPicPr>
        <p:blipFill>
          <a:blip r:embed="rId2" cstate="print"/>
          <a:srcRect/>
          <a:stretch>
            <a:fillRect/>
          </a:stretch>
        </p:blipFill>
        <p:spPr>
          <a:xfrm>
            <a:off x="838200" y="1905000"/>
            <a:ext cx="3200400" cy="2971800"/>
          </a:xfrm>
        </p:spPr>
      </p:pic>
      <p:pic>
        <p:nvPicPr>
          <p:cNvPr id="25604" name="Picture 4" descr="cow.jpg"/>
          <p:cNvPicPr>
            <a:picLocks noChangeAspect="1"/>
          </p:cNvPicPr>
          <p:nvPr/>
        </p:nvPicPr>
        <p:blipFill>
          <a:blip r:embed="rId3" cstate="print"/>
          <a:srcRect/>
          <a:stretch>
            <a:fillRect/>
          </a:stretch>
        </p:blipFill>
        <p:spPr bwMode="auto">
          <a:xfrm>
            <a:off x="5486400" y="2971800"/>
            <a:ext cx="3276600" cy="3200400"/>
          </a:xfrm>
          <a:prstGeom prst="rect">
            <a:avLst/>
          </a:prstGeom>
          <a:noFill/>
          <a:ln w="9525">
            <a:noFill/>
            <a:miter lim="800000"/>
            <a:headEnd/>
            <a:tailEnd/>
          </a:ln>
        </p:spPr>
      </p:pic>
      <p:grpSp>
        <p:nvGrpSpPr>
          <p:cNvPr id="25605" name="Group 5"/>
          <p:cNvGrpSpPr>
            <a:grpSpLocks/>
          </p:cNvGrpSpPr>
          <p:nvPr/>
        </p:nvGrpSpPr>
        <p:grpSpPr bwMode="auto">
          <a:xfrm>
            <a:off x="0" y="0"/>
            <a:ext cx="9144000" cy="6858000"/>
            <a:chOff x="0" y="0"/>
            <a:chExt cx="9144000" cy="6858000"/>
          </a:xfrm>
        </p:grpSpPr>
        <p:sp>
          <p:nvSpPr>
            <p:cNvPr id="7" name="Rectangle 6"/>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25607" name="Picture 4" descr="imagesCA2UB7NJ.jpg"/>
            <p:cNvPicPr>
              <a:picLocks noChangeAspect="1"/>
            </p:cNvPicPr>
            <p:nvPr/>
          </p:nvPicPr>
          <p:blipFill>
            <a:blip r:embed="rId4" cstate="print"/>
            <a:srcRect/>
            <a:stretch>
              <a:fillRect/>
            </a:stretch>
          </p:blipFill>
          <p:spPr bwMode="auto">
            <a:xfrm>
              <a:off x="0" y="0"/>
              <a:ext cx="1933575" cy="1447800"/>
            </a:xfrm>
            <a:prstGeom prst="rect">
              <a:avLst/>
            </a:prstGeom>
            <a:noFill/>
            <a:ln w="9525">
              <a:noFill/>
              <a:miter lim="800000"/>
              <a:headEnd/>
              <a:tailEnd/>
            </a:ln>
          </p:spPr>
        </p:pic>
        <p:sp>
          <p:nvSpPr>
            <p:cNvPr id="9" name="Rectangle 8"/>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26627"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Chickens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27651"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Chickens</a:t>
            </a:r>
          </a:p>
        </p:txBody>
      </p:sp>
      <p:sp>
        <p:nvSpPr>
          <p:cNvPr id="27654" name="Rectangle 7"/>
          <p:cNvSpPr>
            <a:spLocks noChangeArrowheads="1"/>
          </p:cNvSpPr>
          <p:nvPr/>
        </p:nvSpPr>
        <p:spPr bwMode="auto">
          <a:xfrm>
            <a:off x="1905000" y="4724400"/>
            <a:ext cx="7239000" cy="1938338"/>
          </a:xfrm>
          <a:prstGeom prst="rect">
            <a:avLst/>
          </a:prstGeom>
          <a:noFill/>
          <a:ln w="9525">
            <a:noFill/>
            <a:miter lim="800000"/>
            <a:headEnd/>
            <a:tailEnd/>
          </a:ln>
        </p:spPr>
        <p:txBody>
          <a:bodyPr>
            <a:spAutoFit/>
          </a:bodyPr>
          <a:lstStyle/>
          <a:p>
            <a:r>
              <a:rPr lang="en-US" sz="2000" b="1">
                <a:latin typeface="Minya Nouvelle" pitchFamily="2" charset="0"/>
              </a:rPr>
              <a:t>1) When clock starts, player must stack 4 levels of paper towel rolls and eggs.</a:t>
            </a:r>
          </a:p>
          <a:p>
            <a:r>
              <a:rPr lang="en-US" sz="2000" b="1">
                <a:latin typeface="Minya Nouvelle" pitchFamily="2" charset="0"/>
              </a:rPr>
              <a:t>2) Each layer consists of standing paper towel roll with egg on top.</a:t>
            </a:r>
          </a:p>
          <a:p>
            <a:r>
              <a:rPr lang="en-US" sz="2000" b="1">
                <a:latin typeface="Minya Nouvelle" pitchFamily="2" charset="0"/>
              </a:rPr>
              <a:t>3) To complete game, all 4 layers must be freestanding for 3 seconds within 60-second time limit</a:t>
            </a:r>
          </a:p>
        </p:txBody>
      </p:sp>
      <p:sp>
        <p:nvSpPr>
          <p:cNvPr id="9" name="Title 1"/>
          <p:cNvSpPr txBox="1">
            <a:spLocks/>
          </p:cNvSpPr>
          <p:nvPr/>
        </p:nvSpPr>
        <p:spPr>
          <a:xfrm>
            <a:off x="1828800" y="1524000"/>
            <a:ext cx="7315200" cy="838200"/>
          </a:xfrm>
          <a:prstGeom prst="rect">
            <a:avLst/>
          </a:prstGeom>
        </p:spPr>
        <p:txBody>
          <a:bodyPr anchor="ctr"/>
          <a:lstStyle/>
          <a:p>
            <a:pPr algn="ctr" fontAlgn="auto">
              <a:spcAft>
                <a:spcPts val="0"/>
              </a:spcAft>
              <a:defRPr/>
            </a:pPr>
            <a:r>
              <a:rPr lang="en-US" sz="6600" dirty="0">
                <a:solidFill>
                  <a:schemeClr val="bg1"/>
                </a:solidFill>
                <a:effectLst>
                  <a:outerShdw blurRad="38100" dist="38100" dir="2700000" algn="tl">
                    <a:srgbClr val="000000">
                      <a:alpha val="43137"/>
                    </a:srgbClr>
                  </a:outerShdw>
                </a:effectLst>
                <a:latin typeface="Ravie" pitchFamily="82" charset="0"/>
                <a:ea typeface="+mj-ea"/>
                <a:cs typeface="+mj-cs"/>
              </a:rPr>
              <a:t>Games</a:t>
            </a:r>
          </a:p>
        </p:txBody>
      </p:sp>
      <p:sp>
        <p:nvSpPr>
          <p:cNvPr id="10" name="Rectangle 9"/>
          <p:cNvSpPr/>
          <p:nvPr/>
        </p:nvSpPr>
        <p:spPr>
          <a:xfrm>
            <a:off x="1905000" y="3352800"/>
            <a:ext cx="7239000" cy="1200150"/>
          </a:xfrm>
          <a:prstGeom prst="rect">
            <a:avLst/>
          </a:prstGeom>
        </p:spPr>
        <p:txBody>
          <a:bodyPr>
            <a:spAutoFit/>
          </a:bodyPr>
          <a:lstStyle/>
          <a:p>
            <a:pPr algn="ctr">
              <a:defRPr/>
            </a:pPr>
            <a:r>
              <a:rPr lang="en-US" sz="2400" b="1" dirty="0">
                <a:solidFill>
                  <a:schemeClr val="bg2">
                    <a:lumMod val="10000"/>
                  </a:schemeClr>
                </a:solidFill>
                <a:latin typeface="Minya Nouvelle" pitchFamily="2" charset="0"/>
                <a:cs typeface="Arial" charset="0"/>
              </a:rPr>
              <a:t>REQUIRED ITEMS </a:t>
            </a:r>
          </a:p>
          <a:p>
            <a:pPr algn="ctr">
              <a:defRPr/>
            </a:pPr>
            <a:r>
              <a:rPr lang="en-US" sz="2400" b="1" dirty="0">
                <a:solidFill>
                  <a:schemeClr val="bg2">
                    <a:lumMod val="10000"/>
                  </a:schemeClr>
                </a:solidFill>
                <a:latin typeface="Minya Nouvelle" pitchFamily="2" charset="0"/>
                <a:cs typeface="Arial" charset="0"/>
              </a:rPr>
              <a:t> 4 large eggs</a:t>
            </a:r>
          </a:p>
          <a:p>
            <a:pPr algn="ctr">
              <a:defRPr/>
            </a:pPr>
            <a:r>
              <a:rPr lang="en-US" sz="2400" b="1" dirty="0">
                <a:solidFill>
                  <a:schemeClr val="bg2">
                    <a:lumMod val="10000"/>
                  </a:schemeClr>
                </a:solidFill>
                <a:latin typeface="Minya Nouvelle" pitchFamily="2" charset="0"/>
                <a:cs typeface="Arial" charset="0"/>
              </a:rPr>
              <a:t>- 4 empty paper towel rolls</a:t>
            </a:r>
          </a:p>
        </p:txBody>
      </p:sp>
      <p:sp>
        <p:nvSpPr>
          <p:cNvPr id="27657" name="Rectangle 10"/>
          <p:cNvSpPr>
            <a:spLocks noChangeArrowheads="1"/>
          </p:cNvSpPr>
          <p:nvPr/>
        </p:nvSpPr>
        <p:spPr bwMode="auto">
          <a:xfrm>
            <a:off x="1905000" y="2362200"/>
            <a:ext cx="7239000" cy="1108075"/>
          </a:xfrm>
          <a:prstGeom prst="rect">
            <a:avLst/>
          </a:prstGeom>
          <a:noFill/>
          <a:ln w="9525">
            <a:noFill/>
            <a:miter lim="800000"/>
            <a:headEnd/>
            <a:tailEnd/>
          </a:ln>
        </p:spPr>
        <p:txBody>
          <a:bodyPr>
            <a:spAutoFit/>
          </a:bodyPr>
          <a:lstStyle/>
          <a:p>
            <a:pPr algn="ctr"/>
            <a:r>
              <a:rPr lang="en-US" sz="6600" b="1">
                <a:solidFill>
                  <a:srgbClr val="FF9900"/>
                </a:solidFill>
                <a:latin typeface="Stereofidelic" pitchFamily="2" charset="0"/>
              </a:rPr>
              <a:t>Egg Tower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smtClean="0">
                <a:latin typeface="Comic Sans MS" pitchFamily="66" charset="0"/>
              </a:rPr>
              <a:t>One Happy Herd</a:t>
            </a:r>
          </a:p>
        </p:txBody>
      </p:sp>
      <p:sp>
        <p:nvSpPr>
          <p:cNvPr id="4" name="Content Placeholder 3"/>
          <p:cNvSpPr>
            <a:spLocks noGrp="1"/>
          </p:cNvSpPr>
          <p:nvPr>
            <p:ph sz="half" idx="1"/>
          </p:nvPr>
        </p:nvSpPr>
        <p:spPr>
          <a:xfrm>
            <a:off x="457200" y="1676400"/>
            <a:ext cx="4038600" cy="4525963"/>
          </a:xfrm>
        </p:spPr>
        <p:txBody>
          <a:bodyPr/>
          <a:lstStyle/>
          <a:p>
            <a:pPr eaLnBrk="1" hangingPunct="1"/>
            <a:r>
              <a:rPr lang="en-US" dirty="0" smtClean="0">
                <a:latin typeface="Comic Sans MS" pitchFamily="66" charset="0"/>
              </a:rPr>
              <a:t>Bulls</a:t>
            </a:r>
          </a:p>
          <a:p>
            <a:pPr eaLnBrk="1" hangingPunct="1"/>
            <a:endParaRPr lang="en-US" dirty="0" smtClean="0">
              <a:latin typeface="Comic Sans MS" pitchFamily="66" charset="0"/>
            </a:endParaRPr>
          </a:p>
          <a:p>
            <a:pPr eaLnBrk="1" hangingPunct="1"/>
            <a:endParaRPr lang="en-US" dirty="0" smtClean="0">
              <a:latin typeface="Comic Sans MS" pitchFamily="66" charset="0"/>
            </a:endParaRPr>
          </a:p>
          <a:p>
            <a:pPr eaLnBrk="1" hangingPunct="1"/>
            <a:endParaRPr lang="en-US" dirty="0" smtClean="0">
              <a:latin typeface="Comic Sans MS" pitchFamily="66" charset="0"/>
            </a:endParaRPr>
          </a:p>
          <a:p>
            <a:pPr eaLnBrk="1" hangingPunct="1">
              <a:buFont typeface="Arial" pitchFamily="34" charset="0"/>
              <a:buNone/>
            </a:pPr>
            <a:endParaRPr lang="en-US" dirty="0" smtClean="0">
              <a:latin typeface="Comic Sans MS" pitchFamily="66" charset="0"/>
            </a:endParaRPr>
          </a:p>
          <a:p>
            <a:pPr eaLnBrk="1" hangingPunct="1"/>
            <a:r>
              <a:rPr lang="en-US" dirty="0" smtClean="0">
                <a:latin typeface="Comic Sans MS" pitchFamily="66" charset="0"/>
              </a:rPr>
              <a:t>Cows</a:t>
            </a:r>
          </a:p>
        </p:txBody>
      </p:sp>
      <p:sp>
        <p:nvSpPr>
          <p:cNvPr id="5" name="Content Placeholder 4"/>
          <p:cNvSpPr>
            <a:spLocks noGrp="1"/>
          </p:cNvSpPr>
          <p:nvPr>
            <p:ph sz="half" idx="2"/>
          </p:nvPr>
        </p:nvSpPr>
        <p:spPr/>
        <p:txBody>
          <a:bodyPr/>
          <a:lstStyle/>
          <a:p>
            <a:pPr eaLnBrk="1" hangingPunct="1"/>
            <a:r>
              <a:rPr lang="en-US" dirty="0" smtClean="0">
                <a:latin typeface="Comic Sans MS" pitchFamily="66" charset="0"/>
              </a:rPr>
              <a:t>Heifers</a:t>
            </a:r>
          </a:p>
          <a:p>
            <a:pPr eaLnBrk="1" hangingPunct="1"/>
            <a:endParaRPr lang="en-US" dirty="0" smtClean="0">
              <a:latin typeface="Comic Sans MS" pitchFamily="66" charset="0"/>
            </a:endParaRPr>
          </a:p>
          <a:p>
            <a:pPr eaLnBrk="1" hangingPunct="1"/>
            <a:endParaRPr lang="en-US" dirty="0" smtClean="0">
              <a:latin typeface="Comic Sans MS" pitchFamily="66" charset="0"/>
            </a:endParaRPr>
          </a:p>
          <a:p>
            <a:pPr eaLnBrk="1" hangingPunct="1">
              <a:buFont typeface="Arial" pitchFamily="34" charset="0"/>
              <a:buNone/>
            </a:pPr>
            <a:endParaRPr lang="en-US" dirty="0" smtClean="0">
              <a:latin typeface="Comic Sans MS" pitchFamily="66" charset="0"/>
            </a:endParaRPr>
          </a:p>
          <a:p>
            <a:pPr eaLnBrk="1" hangingPunct="1">
              <a:buFont typeface="Arial" pitchFamily="34" charset="0"/>
              <a:buNone/>
            </a:pPr>
            <a:endParaRPr lang="en-US" dirty="0" smtClean="0">
              <a:latin typeface="Comic Sans MS" pitchFamily="66" charset="0"/>
            </a:endParaRPr>
          </a:p>
          <a:p>
            <a:pPr eaLnBrk="1" hangingPunct="1"/>
            <a:r>
              <a:rPr lang="en-US" dirty="0" smtClean="0">
                <a:latin typeface="Comic Sans MS" pitchFamily="66" charset="0"/>
              </a:rPr>
              <a:t>Calves</a:t>
            </a:r>
          </a:p>
        </p:txBody>
      </p:sp>
      <p:pic>
        <p:nvPicPr>
          <p:cNvPr id="28677" name="Picture 5" descr="holstein-cow-0007.jpg"/>
          <p:cNvPicPr>
            <a:picLocks noChangeAspect="1"/>
          </p:cNvPicPr>
          <p:nvPr/>
        </p:nvPicPr>
        <p:blipFill>
          <a:blip r:embed="rId3" cstate="print"/>
          <a:srcRect/>
          <a:stretch>
            <a:fillRect/>
          </a:stretch>
        </p:blipFill>
        <p:spPr bwMode="auto">
          <a:xfrm>
            <a:off x="5181600" y="4648200"/>
            <a:ext cx="2193925" cy="1944688"/>
          </a:xfrm>
          <a:prstGeom prst="rect">
            <a:avLst/>
          </a:prstGeom>
          <a:noFill/>
          <a:ln w="9525">
            <a:noFill/>
            <a:miter lim="800000"/>
            <a:headEnd/>
            <a:tailEnd/>
          </a:ln>
        </p:spPr>
      </p:pic>
      <p:pic>
        <p:nvPicPr>
          <p:cNvPr id="28678" name="Picture 6" descr="66.jpg"/>
          <p:cNvPicPr>
            <a:picLocks noChangeAspect="1"/>
          </p:cNvPicPr>
          <p:nvPr/>
        </p:nvPicPr>
        <p:blipFill>
          <a:blip r:embed="rId4" cstate="print"/>
          <a:srcRect/>
          <a:stretch>
            <a:fillRect/>
          </a:stretch>
        </p:blipFill>
        <p:spPr bwMode="auto">
          <a:xfrm>
            <a:off x="533400" y="4648200"/>
            <a:ext cx="2692400" cy="1884363"/>
          </a:xfrm>
          <a:prstGeom prst="rect">
            <a:avLst/>
          </a:prstGeom>
          <a:noFill/>
          <a:ln w="9525">
            <a:noFill/>
            <a:miter lim="800000"/>
            <a:headEnd/>
            <a:tailEnd/>
          </a:ln>
        </p:spPr>
      </p:pic>
      <p:pic>
        <p:nvPicPr>
          <p:cNvPr id="28679" name="Picture 7" descr="red angus.jpg"/>
          <p:cNvPicPr>
            <a:picLocks noChangeAspect="1"/>
          </p:cNvPicPr>
          <p:nvPr/>
        </p:nvPicPr>
        <p:blipFill>
          <a:blip r:embed="rId5" cstate="print"/>
          <a:srcRect/>
          <a:stretch>
            <a:fillRect/>
          </a:stretch>
        </p:blipFill>
        <p:spPr bwMode="auto">
          <a:xfrm>
            <a:off x="533400" y="2133600"/>
            <a:ext cx="2857500" cy="1943100"/>
          </a:xfrm>
          <a:prstGeom prst="rect">
            <a:avLst/>
          </a:prstGeom>
          <a:noFill/>
          <a:ln w="9525">
            <a:noFill/>
            <a:miter lim="800000"/>
            <a:headEnd/>
            <a:tailEnd/>
          </a:ln>
        </p:spPr>
      </p:pic>
      <p:pic>
        <p:nvPicPr>
          <p:cNvPr id="28680" name="Picture 8" descr="two-cows.jpg"/>
          <p:cNvPicPr>
            <a:picLocks noChangeAspect="1"/>
          </p:cNvPicPr>
          <p:nvPr/>
        </p:nvPicPr>
        <p:blipFill>
          <a:blip r:embed="rId6" cstate="print"/>
          <a:srcRect/>
          <a:stretch>
            <a:fillRect/>
          </a:stretch>
        </p:blipFill>
        <p:spPr bwMode="auto">
          <a:xfrm>
            <a:off x="4876800" y="2133600"/>
            <a:ext cx="3009900" cy="2132013"/>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20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699" name="Title 1"/>
          <p:cNvSpPr>
            <a:spLocks noGrp="1"/>
          </p:cNvSpPr>
          <p:nvPr>
            <p:ph type="title"/>
          </p:nvPr>
        </p:nvSpPr>
        <p:spPr>
          <a:xfrm>
            <a:off x="1905000" y="0"/>
            <a:ext cx="7239000" cy="1417638"/>
          </a:xfrm>
        </p:spPr>
        <p:txBody>
          <a:bodyPr/>
          <a:lstStyle/>
          <a:p>
            <a:pPr eaLnBrk="1" hangingPunct="1"/>
            <a:r>
              <a:rPr lang="en-US" sz="8800" smtClean="0">
                <a:solidFill>
                  <a:schemeClr val="bg1"/>
                </a:solidFill>
                <a:latin typeface="Hurry Up" pitchFamily="2" charset="0"/>
              </a:rPr>
              <a:t>Cattle</a:t>
            </a:r>
          </a:p>
        </p:txBody>
      </p:sp>
      <p:sp>
        <p:nvSpPr>
          <p:cNvPr id="4" name="Content Placeholder 3"/>
          <p:cNvSpPr>
            <a:spLocks noGrp="1"/>
          </p:cNvSpPr>
          <p:nvPr>
            <p:ph sz="half" idx="1"/>
          </p:nvPr>
        </p:nvSpPr>
        <p:spPr/>
        <p:txBody>
          <a:bodyPr/>
          <a:lstStyle/>
          <a:p>
            <a:pPr eaLnBrk="1" hangingPunct="1"/>
            <a:r>
              <a:rPr lang="en-US" smtClean="0">
                <a:latin typeface="Comic Sans MS" pitchFamily="66" charset="0"/>
              </a:rPr>
              <a:t>Bulls</a:t>
            </a:r>
          </a:p>
          <a:p>
            <a:pPr eaLnBrk="1" hangingPunct="1"/>
            <a:endParaRPr lang="en-US" smtClean="0">
              <a:latin typeface="Comic Sans MS" pitchFamily="66" charset="0"/>
            </a:endParaRPr>
          </a:p>
          <a:p>
            <a:pPr eaLnBrk="1" hangingPunct="1"/>
            <a:endParaRPr lang="en-US" smtClean="0">
              <a:latin typeface="Comic Sans MS" pitchFamily="66" charset="0"/>
            </a:endParaRPr>
          </a:p>
          <a:p>
            <a:pPr eaLnBrk="1" hangingPunct="1"/>
            <a:endParaRPr lang="en-US" smtClean="0">
              <a:latin typeface="Comic Sans MS" pitchFamily="66" charset="0"/>
            </a:endParaRPr>
          </a:p>
          <a:p>
            <a:pPr eaLnBrk="1" hangingPunct="1">
              <a:buFont typeface="Arial" pitchFamily="34" charset="0"/>
              <a:buNone/>
            </a:pPr>
            <a:endParaRPr lang="en-US" smtClean="0">
              <a:latin typeface="Comic Sans MS" pitchFamily="66" charset="0"/>
            </a:endParaRPr>
          </a:p>
          <a:p>
            <a:pPr eaLnBrk="1" hangingPunct="1"/>
            <a:r>
              <a:rPr lang="en-US" smtClean="0">
                <a:latin typeface="Comic Sans MS" pitchFamily="66" charset="0"/>
              </a:rPr>
              <a:t>Cows</a:t>
            </a:r>
          </a:p>
        </p:txBody>
      </p:sp>
      <p:sp>
        <p:nvSpPr>
          <p:cNvPr id="5" name="Content Placeholder 4"/>
          <p:cNvSpPr>
            <a:spLocks noGrp="1"/>
          </p:cNvSpPr>
          <p:nvPr>
            <p:ph sz="half" idx="2"/>
          </p:nvPr>
        </p:nvSpPr>
        <p:spPr/>
        <p:txBody>
          <a:bodyPr/>
          <a:lstStyle/>
          <a:p>
            <a:pPr eaLnBrk="1" hangingPunct="1"/>
            <a:endParaRPr lang="en-US" smtClean="0">
              <a:latin typeface="Comic Sans MS" pitchFamily="66" charset="0"/>
            </a:endParaRPr>
          </a:p>
          <a:p>
            <a:pPr eaLnBrk="1" hangingPunct="1"/>
            <a:r>
              <a:rPr lang="en-US" smtClean="0">
                <a:latin typeface="Comic Sans MS" pitchFamily="66" charset="0"/>
              </a:rPr>
              <a:t>Heifers</a:t>
            </a:r>
          </a:p>
          <a:p>
            <a:pPr eaLnBrk="1" hangingPunct="1"/>
            <a:endParaRPr lang="en-US" smtClean="0">
              <a:latin typeface="Comic Sans MS" pitchFamily="66" charset="0"/>
            </a:endParaRPr>
          </a:p>
          <a:p>
            <a:pPr eaLnBrk="1" hangingPunct="1"/>
            <a:endParaRPr lang="en-US" smtClean="0">
              <a:latin typeface="Comic Sans MS" pitchFamily="66" charset="0"/>
            </a:endParaRPr>
          </a:p>
          <a:p>
            <a:pPr eaLnBrk="1" hangingPunct="1">
              <a:buFont typeface="Arial" pitchFamily="34" charset="0"/>
              <a:buNone/>
            </a:pPr>
            <a:endParaRPr lang="en-US" smtClean="0">
              <a:latin typeface="Comic Sans MS" pitchFamily="66" charset="0"/>
            </a:endParaRPr>
          </a:p>
          <a:p>
            <a:pPr eaLnBrk="1" hangingPunct="1">
              <a:buFont typeface="Arial" pitchFamily="34" charset="0"/>
              <a:buNone/>
            </a:pPr>
            <a:endParaRPr lang="en-US" smtClean="0">
              <a:latin typeface="Comic Sans MS" pitchFamily="66" charset="0"/>
            </a:endParaRPr>
          </a:p>
          <a:p>
            <a:pPr eaLnBrk="1" hangingPunct="1"/>
            <a:r>
              <a:rPr lang="en-US" smtClean="0">
                <a:latin typeface="Comic Sans MS" pitchFamily="66" charset="0"/>
              </a:rPr>
              <a:t>Calves</a:t>
            </a:r>
          </a:p>
        </p:txBody>
      </p:sp>
      <p:pic>
        <p:nvPicPr>
          <p:cNvPr id="29702" name="Picture 5" descr="holstein-cow-0007.jpg"/>
          <p:cNvPicPr>
            <a:picLocks noChangeAspect="1"/>
          </p:cNvPicPr>
          <p:nvPr/>
        </p:nvPicPr>
        <p:blipFill>
          <a:blip r:embed="rId3" cstate="print"/>
          <a:srcRect/>
          <a:stretch>
            <a:fillRect/>
          </a:stretch>
        </p:blipFill>
        <p:spPr bwMode="auto">
          <a:xfrm>
            <a:off x="5257800" y="5181600"/>
            <a:ext cx="1676400" cy="1485900"/>
          </a:xfrm>
          <a:prstGeom prst="rect">
            <a:avLst/>
          </a:prstGeom>
          <a:noFill/>
          <a:ln w="9525">
            <a:noFill/>
            <a:miter lim="800000"/>
            <a:headEnd/>
            <a:tailEnd/>
          </a:ln>
        </p:spPr>
      </p:pic>
      <p:pic>
        <p:nvPicPr>
          <p:cNvPr id="29703" name="Picture 8" descr="two-cows.jpg"/>
          <p:cNvPicPr>
            <a:picLocks noChangeAspect="1"/>
          </p:cNvPicPr>
          <p:nvPr/>
        </p:nvPicPr>
        <p:blipFill>
          <a:blip r:embed="rId4" cstate="print"/>
          <a:srcRect/>
          <a:stretch>
            <a:fillRect/>
          </a:stretch>
        </p:blipFill>
        <p:spPr bwMode="auto">
          <a:xfrm>
            <a:off x="5105400" y="2590800"/>
            <a:ext cx="2471738" cy="1751013"/>
          </a:xfrm>
          <a:prstGeom prst="rect">
            <a:avLst/>
          </a:prstGeom>
          <a:noFill/>
          <a:ln w="9525">
            <a:noFill/>
            <a:miter lim="800000"/>
            <a:headEnd/>
            <a:tailEnd/>
          </a:ln>
        </p:spPr>
      </p:pic>
      <p:sp>
        <p:nvSpPr>
          <p:cNvPr id="10" name="Rectangle 9"/>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29705" name="Picture 7" descr="red angus.jpg"/>
          <p:cNvPicPr>
            <a:picLocks noChangeAspect="1"/>
          </p:cNvPicPr>
          <p:nvPr/>
        </p:nvPicPr>
        <p:blipFill>
          <a:blip r:embed="rId5" cstate="print"/>
          <a:srcRect/>
          <a:stretch>
            <a:fillRect/>
          </a:stretch>
        </p:blipFill>
        <p:spPr bwMode="auto">
          <a:xfrm>
            <a:off x="609600" y="2286000"/>
            <a:ext cx="2857500" cy="1943100"/>
          </a:xfrm>
          <a:prstGeom prst="rect">
            <a:avLst/>
          </a:prstGeom>
          <a:noFill/>
          <a:ln w="9525">
            <a:noFill/>
            <a:miter lim="800000"/>
            <a:headEnd/>
            <a:tailEnd/>
          </a:ln>
        </p:spPr>
      </p:pic>
      <p:pic>
        <p:nvPicPr>
          <p:cNvPr id="29706" name="Picture 6" descr="66.jpg"/>
          <p:cNvPicPr>
            <a:picLocks noChangeAspect="1"/>
          </p:cNvPicPr>
          <p:nvPr/>
        </p:nvPicPr>
        <p:blipFill>
          <a:blip r:embed="rId6" cstate="print"/>
          <a:srcRect/>
          <a:stretch>
            <a:fillRect/>
          </a:stretch>
        </p:blipFill>
        <p:spPr bwMode="auto">
          <a:xfrm>
            <a:off x="533400" y="4648200"/>
            <a:ext cx="2692400" cy="1884363"/>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20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30723"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Cattle</a:t>
            </a:r>
          </a:p>
        </p:txBody>
      </p:sp>
      <p:sp>
        <p:nvSpPr>
          <p:cNvPr id="30726" name="TextBox 9"/>
          <p:cNvSpPr txBox="1">
            <a:spLocks noChangeArrowheads="1"/>
          </p:cNvSpPr>
          <p:nvPr/>
        </p:nvSpPr>
        <p:spPr bwMode="auto">
          <a:xfrm>
            <a:off x="1905000" y="1371600"/>
            <a:ext cx="6781800" cy="369888"/>
          </a:xfrm>
          <a:prstGeom prst="rect">
            <a:avLst/>
          </a:prstGeom>
          <a:noFill/>
          <a:ln w="9525">
            <a:noFill/>
            <a:miter lim="800000"/>
            <a:headEnd/>
            <a:tailEnd/>
          </a:ln>
        </p:spPr>
        <p:txBody>
          <a:bodyPr>
            <a:spAutoFit/>
          </a:bodyPr>
          <a:lstStyle/>
          <a:p>
            <a:r>
              <a:rPr lang="en-US">
                <a:solidFill>
                  <a:schemeClr val="bg1"/>
                </a:solidFill>
                <a:latin typeface="Hurry Up" pitchFamily="2" charset="0"/>
              </a:rPr>
              <a:t>What do we get from cattle?</a:t>
            </a:r>
          </a:p>
        </p:txBody>
      </p:sp>
      <p:pic>
        <p:nvPicPr>
          <p:cNvPr id="30727" name="Picture 7"/>
          <p:cNvPicPr>
            <a:picLocks noChangeAspect="1" noChangeArrowheads="1"/>
          </p:cNvPicPr>
          <p:nvPr/>
        </p:nvPicPr>
        <p:blipFill>
          <a:blip r:embed="rId3" cstate="print"/>
          <a:srcRect l="18750" t="36000" r="20625" b="17000"/>
          <a:stretch>
            <a:fillRect/>
          </a:stretch>
        </p:blipFill>
        <p:spPr bwMode="auto">
          <a:xfrm>
            <a:off x="2057400" y="1981200"/>
            <a:ext cx="67818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600200" y="228600"/>
            <a:ext cx="7543800" cy="5715000"/>
          </a:xfrm>
        </p:spPr>
        <p:txBody>
          <a:bodyPr/>
          <a:lstStyle/>
          <a:p>
            <a:pPr eaLnBrk="1" hangingPunct="1"/>
            <a:r>
              <a:rPr lang="en-US" sz="3200" smtClean="0">
                <a:solidFill>
                  <a:schemeClr val="bg1"/>
                </a:solidFill>
                <a:latin typeface="Hurry Up" pitchFamily="2" charset="0"/>
              </a:rPr>
              <a:t>Group Leaders</a:t>
            </a:r>
            <a:r>
              <a:rPr lang="en-US" sz="4000" smtClean="0">
                <a:solidFill>
                  <a:schemeClr val="bg1"/>
                </a:solidFill>
                <a:latin typeface="Hurry Up" pitchFamily="2" charset="0"/>
              </a:rPr>
              <a:t/>
            </a:r>
            <a:br>
              <a:rPr lang="en-US" sz="4000" smtClean="0">
                <a:solidFill>
                  <a:schemeClr val="bg1"/>
                </a:solidFill>
                <a:latin typeface="Hurry Up" pitchFamily="2" charset="0"/>
              </a:rPr>
            </a:br>
            <a:r>
              <a:rPr lang="en-US" sz="2800" smtClean="0">
                <a:solidFill>
                  <a:schemeClr val="bg1"/>
                </a:solidFill>
                <a:latin typeface="Forte" pitchFamily="66" charset="0"/>
              </a:rPr>
              <a:t>Pigs</a:t>
            </a:r>
            <a:r>
              <a:rPr lang="en-US" sz="2800" smtClean="0">
                <a:solidFill>
                  <a:schemeClr val="bg1"/>
                </a:solidFill>
                <a:latin typeface="Hurry Up" pitchFamily="2" charset="0"/>
              </a:rPr>
              <a:t> - </a:t>
            </a:r>
            <a:r>
              <a:rPr lang="en-US" sz="2800" smtClean="0">
                <a:solidFill>
                  <a:schemeClr val="bg1"/>
                </a:solidFill>
                <a:latin typeface="Gigi" pitchFamily="82" charset="0"/>
              </a:rPr>
              <a:t>Conlee &amp; Connor</a:t>
            </a:r>
            <a:br>
              <a:rPr lang="en-US" sz="2800" smtClean="0">
                <a:solidFill>
                  <a:schemeClr val="bg1"/>
                </a:solidFill>
                <a:latin typeface="Gigi" pitchFamily="82" charset="0"/>
              </a:rPr>
            </a:br>
            <a:r>
              <a:rPr lang="en-US" sz="2800" smtClean="0">
                <a:solidFill>
                  <a:schemeClr val="bg1"/>
                </a:solidFill>
                <a:latin typeface="Forte" pitchFamily="66" charset="0"/>
              </a:rPr>
              <a:t>Sheep – </a:t>
            </a:r>
            <a:r>
              <a:rPr lang="en-US" sz="2800" smtClean="0">
                <a:solidFill>
                  <a:schemeClr val="bg1"/>
                </a:solidFill>
                <a:latin typeface="Amienne" pitchFamily="82" charset="0"/>
              </a:rPr>
              <a:t>Addie </a:t>
            </a:r>
            <a:r>
              <a:rPr lang="en-US" sz="2800" smtClean="0">
                <a:solidFill>
                  <a:schemeClr val="bg1"/>
                </a:solidFill>
                <a:latin typeface="Gigi" pitchFamily="82" charset="0"/>
              </a:rPr>
              <a:t/>
            </a:r>
            <a:br>
              <a:rPr lang="en-US" sz="2800" smtClean="0">
                <a:solidFill>
                  <a:schemeClr val="bg1"/>
                </a:solidFill>
                <a:latin typeface="Gigi" pitchFamily="82" charset="0"/>
              </a:rPr>
            </a:br>
            <a:r>
              <a:rPr lang="en-US" sz="2800" smtClean="0">
                <a:solidFill>
                  <a:schemeClr val="bg1"/>
                </a:solidFill>
                <a:latin typeface="Forte" pitchFamily="66" charset="0"/>
              </a:rPr>
              <a:t>Chickens </a:t>
            </a:r>
            <a:r>
              <a:rPr lang="en-US" sz="2800" smtClean="0">
                <a:solidFill>
                  <a:schemeClr val="bg1"/>
                </a:solidFill>
                <a:latin typeface="Gigi" pitchFamily="82" charset="0"/>
              </a:rPr>
              <a:t>-  Laken &amp; Haley</a:t>
            </a:r>
            <a:r>
              <a:rPr lang="en-US" sz="3600" smtClean="0">
                <a:solidFill>
                  <a:schemeClr val="bg1"/>
                </a:solidFill>
                <a:latin typeface="Gigi" pitchFamily="82" charset="0"/>
              </a:rPr>
              <a:t/>
            </a:r>
            <a:br>
              <a:rPr lang="en-US" sz="3600" smtClean="0">
                <a:solidFill>
                  <a:schemeClr val="bg1"/>
                </a:solidFill>
                <a:latin typeface="Gigi" pitchFamily="82" charset="0"/>
              </a:rPr>
            </a:br>
            <a:r>
              <a:rPr lang="en-US" sz="4000" smtClean="0">
                <a:solidFill>
                  <a:schemeClr val="bg1"/>
                </a:solidFill>
                <a:latin typeface="Hurry Up" pitchFamily="2" charset="0"/>
              </a:rPr>
              <a:t>Games</a:t>
            </a:r>
            <a:r>
              <a:rPr lang="en-US" sz="3600" smtClean="0">
                <a:solidFill>
                  <a:schemeClr val="bg1"/>
                </a:solidFill>
                <a:latin typeface="Hurry Up" pitchFamily="2" charset="0"/>
              </a:rPr>
              <a:t/>
            </a:r>
            <a:br>
              <a:rPr lang="en-US" sz="3600" smtClean="0">
                <a:solidFill>
                  <a:schemeClr val="bg1"/>
                </a:solidFill>
                <a:latin typeface="Hurry Up" pitchFamily="2" charset="0"/>
              </a:rPr>
            </a:br>
            <a:r>
              <a:rPr lang="en-US" sz="3100" smtClean="0">
                <a:solidFill>
                  <a:schemeClr val="bg1"/>
                </a:solidFill>
                <a:latin typeface="Stereofidelic" pitchFamily="2" charset="0"/>
              </a:rPr>
              <a:t>Hadley, Raygan, Shannon</a:t>
            </a:r>
            <a:r>
              <a:rPr lang="en-US" sz="3600" smtClean="0">
                <a:solidFill>
                  <a:schemeClr val="bg1"/>
                </a:solidFill>
                <a:latin typeface="Hurry Up" pitchFamily="2" charset="0"/>
              </a:rPr>
              <a:t/>
            </a:r>
            <a:br>
              <a:rPr lang="en-US" sz="3600" smtClean="0">
                <a:solidFill>
                  <a:schemeClr val="bg1"/>
                </a:solidFill>
                <a:latin typeface="Hurry Up" pitchFamily="2" charset="0"/>
              </a:rPr>
            </a:br>
            <a:r>
              <a:rPr lang="en-US" sz="4000" smtClean="0">
                <a:solidFill>
                  <a:schemeClr val="bg1"/>
                </a:solidFill>
                <a:latin typeface="Hurry Up" pitchFamily="2" charset="0"/>
              </a:rPr>
              <a:t>Crafts</a:t>
            </a:r>
            <a:r>
              <a:rPr lang="en-US" sz="3600" smtClean="0">
                <a:solidFill>
                  <a:schemeClr val="bg1"/>
                </a:solidFill>
                <a:latin typeface="Hurry Up" pitchFamily="2" charset="0"/>
              </a:rPr>
              <a:t/>
            </a:r>
            <a:br>
              <a:rPr lang="en-US" sz="3600" smtClean="0">
                <a:solidFill>
                  <a:schemeClr val="bg1"/>
                </a:solidFill>
                <a:latin typeface="Hurry Up" pitchFamily="2" charset="0"/>
              </a:rPr>
            </a:br>
            <a:r>
              <a:rPr lang="en-US" sz="2200" smtClean="0">
                <a:solidFill>
                  <a:schemeClr val="bg1"/>
                </a:solidFill>
                <a:latin typeface="Ravie" pitchFamily="82" charset="0"/>
              </a:rPr>
              <a:t>Katelyn, Bailey, Genevieve</a:t>
            </a:r>
            <a:r>
              <a:rPr lang="en-US" sz="3600" smtClean="0">
                <a:solidFill>
                  <a:schemeClr val="bg1"/>
                </a:solidFill>
                <a:latin typeface="Hurry Up" pitchFamily="2" charset="0"/>
              </a:rPr>
              <a:t/>
            </a:r>
            <a:br>
              <a:rPr lang="en-US" sz="3600" smtClean="0">
                <a:solidFill>
                  <a:schemeClr val="bg1"/>
                </a:solidFill>
                <a:latin typeface="Hurry Up" pitchFamily="2" charset="0"/>
              </a:rPr>
            </a:br>
            <a:r>
              <a:rPr lang="en-US" sz="4000" smtClean="0">
                <a:solidFill>
                  <a:schemeClr val="bg1"/>
                </a:solidFill>
                <a:latin typeface="Hurry Up" pitchFamily="2" charset="0"/>
              </a:rPr>
              <a:t>Teachers</a:t>
            </a:r>
            <a:r>
              <a:rPr lang="en-US" smtClean="0">
                <a:solidFill>
                  <a:schemeClr val="bg1"/>
                </a:solidFill>
                <a:latin typeface="Hurry Up" pitchFamily="2" charset="0"/>
              </a:rPr>
              <a:t/>
            </a:r>
            <a:br>
              <a:rPr lang="en-US" smtClean="0">
                <a:solidFill>
                  <a:schemeClr val="bg1"/>
                </a:solidFill>
                <a:latin typeface="Hurry Up" pitchFamily="2" charset="0"/>
              </a:rPr>
            </a:br>
            <a:r>
              <a:rPr lang="en-US" sz="2800" smtClean="0">
                <a:solidFill>
                  <a:schemeClr val="bg1"/>
                </a:solidFill>
                <a:latin typeface="Minya Nouvelle" pitchFamily="2" charset="0"/>
              </a:rPr>
              <a:t>Stephanie, Haley, Airanne</a:t>
            </a:r>
            <a:r>
              <a:rPr lang="en-US" smtClean="0">
                <a:solidFill>
                  <a:schemeClr val="bg1"/>
                </a:solidFill>
                <a:latin typeface="Hurry Up" pitchFamily="2" charset="0"/>
              </a:rPr>
              <a:t/>
            </a:r>
            <a:br>
              <a:rPr lang="en-US" smtClean="0">
                <a:solidFill>
                  <a:schemeClr val="bg1"/>
                </a:solidFill>
                <a:latin typeface="Hurry Up" pitchFamily="2" charset="0"/>
              </a:rPr>
            </a:br>
            <a:r>
              <a:rPr lang="en-US" sz="4000" smtClean="0">
                <a:solidFill>
                  <a:schemeClr val="bg1"/>
                </a:solidFill>
                <a:latin typeface="Hurry Up" pitchFamily="2" charset="0"/>
              </a:rPr>
              <a:t>Hands on </a:t>
            </a:r>
            <a:r>
              <a:rPr lang="en-US" sz="3600" smtClean="0">
                <a:solidFill>
                  <a:schemeClr val="bg1"/>
                </a:solidFill>
                <a:latin typeface="Hurry Up" pitchFamily="2" charset="0"/>
              </a:rPr>
              <a:t/>
            </a:r>
            <a:br>
              <a:rPr lang="en-US" sz="3600" smtClean="0">
                <a:solidFill>
                  <a:schemeClr val="bg1"/>
                </a:solidFill>
                <a:latin typeface="Hurry Up" pitchFamily="2" charset="0"/>
              </a:rPr>
            </a:br>
            <a:endParaRPr lang="en-US" sz="3600" smtClean="0">
              <a:solidFill>
                <a:schemeClr val="bg1"/>
              </a:solidFill>
              <a:latin typeface="Hurry Up" pitchFamily="2" charset="0"/>
            </a:endParaRPr>
          </a:p>
        </p:txBody>
      </p:sp>
      <p:sp>
        <p:nvSpPr>
          <p:cNvPr id="4" name="Rectangle 3"/>
          <p:cNvSpPr/>
          <p:nvPr/>
        </p:nvSpPr>
        <p:spPr>
          <a:xfrm>
            <a:off x="0" y="0"/>
            <a:ext cx="1524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4100" name="Picture 4" descr="imagesCA2UB7NJ.jpg"/>
          <p:cNvPicPr>
            <a:picLocks noChangeAspect="1"/>
          </p:cNvPicPr>
          <p:nvPr/>
        </p:nvPicPr>
        <p:blipFill>
          <a:blip r:embed="rId2" cstate="print"/>
          <a:srcRect/>
          <a:stretch>
            <a:fillRect/>
          </a:stretch>
        </p:blipFill>
        <p:spPr bwMode="auto">
          <a:xfrm>
            <a:off x="0" y="5715000"/>
            <a:ext cx="1527175" cy="1143000"/>
          </a:xfrm>
          <a:prstGeom prst="rect">
            <a:avLst/>
          </a:prstGeom>
          <a:noFill/>
          <a:ln w="9525">
            <a:noFill/>
            <a:miter lim="800000"/>
            <a:headEnd/>
            <a:tailEnd/>
          </a:ln>
        </p:spPr>
      </p:pic>
      <p:sp>
        <p:nvSpPr>
          <p:cNvPr id="6" name="Rectangle 5"/>
          <p:cNvSpPr/>
          <p:nvPr/>
        </p:nvSpPr>
        <p:spPr>
          <a:xfrm>
            <a:off x="1524000" y="5715000"/>
            <a:ext cx="7620000" cy="11430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ox-football.jpg"/>
          <p:cNvPicPr>
            <a:picLocks noChangeAspect="1"/>
          </p:cNvPicPr>
          <p:nvPr/>
        </p:nvPicPr>
        <p:blipFill>
          <a:blip r:embed="rId2" cstate="print">
            <a:lum bright="34000"/>
          </a:blip>
          <a:stretch>
            <a:fillRect/>
          </a:stretch>
        </p:blipFill>
        <p:spPr>
          <a:xfrm>
            <a:off x="1905000" y="1447800"/>
            <a:ext cx="7239000" cy="5410200"/>
          </a:xfrm>
          <a:prstGeom prst="rect">
            <a:avLst/>
          </a:prstGeom>
          <a:effectLst>
            <a:outerShdw blurRad="50800" dist="50800" dir="5400000" algn="ctr" rotWithShape="0">
              <a:srgbClr val="000000">
                <a:alpha val="42000"/>
              </a:srgbClr>
            </a:outerShdw>
          </a:effectLst>
        </p:spPr>
      </p:pic>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31748" name="Picture 4" descr="imagesCA2UB7NJ.jpg"/>
          <p:cNvPicPr>
            <a:picLocks noChangeAspect="1"/>
          </p:cNvPicPr>
          <p:nvPr/>
        </p:nvPicPr>
        <p:blipFill>
          <a:blip r:embed="rId3"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Cattle</a:t>
            </a:r>
          </a:p>
        </p:txBody>
      </p:sp>
      <p:graphicFrame>
        <p:nvGraphicFramePr>
          <p:cNvPr id="8" name="Table 7"/>
          <p:cNvGraphicFramePr>
            <a:graphicFrameLocks noGrp="1"/>
          </p:cNvGraphicFramePr>
          <p:nvPr/>
        </p:nvGraphicFramePr>
        <p:xfrm>
          <a:off x="1905000" y="838200"/>
          <a:ext cx="7239000" cy="6312099"/>
        </p:xfrm>
        <a:graphic>
          <a:graphicData uri="http://schemas.openxmlformats.org/drawingml/2006/table">
            <a:tbl>
              <a:tblPr/>
              <a:tblGrid>
                <a:gridCol w="7239000"/>
              </a:tblGrid>
              <a:tr h="627137">
                <a:tc>
                  <a:txBody>
                    <a:bodyPr/>
                    <a:lstStyle/>
                    <a:p>
                      <a:endParaRPr lang="en-US" dirty="0"/>
                    </a:p>
                  </a:txBody>
                  <a:tcPr marL="66675" marR="66675" marT="66675" marB="66675">
                    <a:lnL>
                      <a:noFill/>
                    </a:lnL>
                    <a:lnR>
                      <a:noFill/>
                    </a:lnR>
                    <a:lnT>
                      <a:noFill/>
                    </a:lnT>
                    <a:lnB>
                      <a:noFill/>
                    </a:lnB>
                    <a:noFill/>
                  </a:tcPr>
                </a:tc>
              </a:tr>
              <a:tr h="5684962">
                <a:tc>
                  <a:txBody>
                    <a:bodyPr/>
                    <a:lstStyle/>
                    <a:p>
                      <a:pPr algn="ctr"/>
                      <a:r>
                        <a:rPr lang="en-US" sz="3200" b="0" i="0" dirty="0">
                          <a:solidFill>
                            <a:srgbClr val="FF0000"/>
                          </a:solidFill>
                          <a:effectLst>
                            <a:outerShdw blurRad="38100" dist="38100" dir="2700000" algn="tl">
                              <a:srgbClr val="000000">
                                <a:alpha val="43137"/>
                              </a:srgbClr>
                            </a:outerShdw>
                          </a:effectLst>
                          <a:latin typeface="Arial Rounded MT Bold" pitchFamily="34" charset="0"/>
                        </a:rPr>
                        <a:t>Did you know that it takes </a:t>
                      </a:r>
                      <a:endParaRPr lang="en-US" sz="3200" b="0" i="0" dirty="0" smtClean="0">
                        <a:solidFill>
                          <a:srgbClr val="FF0000"/>
                        </a:solidFill>
                        <a:effectLst>
                          <a:outerShdw blurRad="38100" dist="38100" dir="2700000" algn="tl">
                            <a:srgbClr val="000000">
                              <a:alpha val="43137"/>
                            </a:srgbClr>
                          </a:outerShdw>
                        </a:effectLst>
                        <a:latin typeface="Arial Rounded MT Bold" pitchFamily="34" charset="0"/>
                      </a:endParaRPr>
                    </a:p>
                    <a:p>
                      <a:pPr algn="ctr"/>
                      <a:r>
                        <a:rPr lang="en-US" sz="3200" b="0" i="0" dirty="0" smtClean="0">
                          <a:solidFill>
                            <a:srgbClr val="FF0000"/>
                          </a:solidFill>
                          <a:effectLst>
                            <a:outerShdw blurRad="38100" dist="38100" dir="2700000" algn="tl">
                              <a:srgbClr val="000000">
                                <a:alpha val="43137"/>
                              </a:srgbClr>
                            </a:outerShdw>
                          </a:effectLst>
                          <a:latin typeface="Arial Rounded MT Bold" pitchFamily="34" charset="0"/>
                        </a:rPr>
                        <a:t>3,000 </a:t>
                      </a:r>
                      <a:r>
                        <a:rPr lang="en-US" sz="3200" b="0" i="0" dirty="0">
                          <a:solidFill>
                            <a:srgbClr val="FF0000"/>
                          </a:solidFill>
                          <a:effectLst>
                            <a:outerShdw blurRad="38100" dist="38100" dir="2700000" algn="tl">
                              <a:srgbClr val="000000">
                                <a:alpha val="43137"/>
                              </a:srgbClr>
                            </a:outerShdw>
                          </a:effectLst>
                          <a:latin typeface="Arial Rounded MT Bold" pitchFamily="34" charset="0"/>
                        </a:rPr>
                        <a:t>cows </a:t>
                      </a:r>
                      <a:endParaRPr lang="en-US" sz="3200" b="0" i="0" dirty="0" smtClean="0">
                        <a:solidFill>
                          <a:srgbClr val="FF0000"/>
                        </a:solidFill>
                        <a:effectLst>
                          <a:outerShdw blurRad="38100" dist="38100" dir="2700000" algn="tl">
                            <a:srgbClr val="000000">
                              <a:alpha val="43137"/>
                            </a:srgbClr>
                          </a:outerShdw>
                        </a:effectLst>
                        <a:latin typeface="Arial Rounded MT Bold" pitchFamily="34" charset="0"/>
                      </a:endParaRPr>
                    </a:p>
                    <a:p>
                      <a:pPr algn="ctr"/>
                      <a:r>
                        <a:rPr lang="en-US" sz="3200" b="0" i="0" dirty="0" smtClean="0">
                          <a:solidFill>
                            <a:srgbClr val="FF0000"/>
                          </a:solidFill>
                          <a:effectLst>
                            <a:outerShdw blurRad="38100" dist="38100" dir="2700000" algn="tl">
                              <a:srgbClr val="000000">
                                <a:alpha val="43137"/>
                              </a:srgbClr>
                            </a:outerShdw>
                          </a:effectLst>
                          <a:latin typeface="Arial Rounded MT Bold" pitchFamily="34" charset="0"/>
                        </a:rPr>
                        <a:t>to </a:t>
                      </a:r>
                      <a:r>
                        <a:rPr lang="en-US" sz="3200" b="0" i="0" dirty="0">
                          <a:solidFill>
                            <a:srgbClr val="FF0000"/>
                          </a:solidFill>
                          <a:effectLst>
                            <a:outerShdw blurRad="38100" dist="38100" dir="2700000" algn="tl">
                              <a:srgbClr val="000000">
                                <a:alpha val="43137"/>
                              </a:srgbClr>
                            </a:outerShdw>
                          </a:effectLst>
                          <a:latin typeface="Arial Rounded MT Bold" pitchFamily="34" charset="0"/>
                        </a:rPr>
                        <a:t>supply the </a:t>
                      </a:r>
                      <a:endParaRPr lang="en-US" sz="3200" b="0" i="0" dirty="0" smtClean="0">
                        <a:solidFill>
                          <a:srgbClr val="FF0000"/>
                        </a:solidFill>
                        <a:effectLst>
                          <a:outerShdw blurRad="38100" dist="38100" dir="2700000" algn="tl">
                            <a:srgbClr val="000000">
                              <a:alpha val="43137"/>
                            </a:srgbClr>
                          </a:outerShdw>
                        </a:effectLst>
                        <a:latin typeface="Arial Rounded MT Bold" pitchFamily="34" charset="0"/>
                      </a:endParaRPr>
                    </a:p>
                    <a:p>
                      <a:pPr algn="ctr"/>
                      <a:r>
                        <a:rPr lang="en-US" sz="3200" b="0" i="0" dirty="0" smtClean="0">
                          <a:solidFill>
                            <a:srgbClr val="FF0000"/>
                          </a:solidFill>
                          <a:effectLst>
                            <a:outerShdw blurRad="38100" dist="38100" dir="2700000" algn="tl">
                              <a:srgbClr val="000000">
                                <a:alpha val="43137"/>
                              </a:srgbClr>
                            </a:outerShdw>
                          </a:effectLst>
                          <a:latin typeface="Arial Rounded MT Bold" pitchFamily="34" charset="0"/>
                        </a:rPr>
                        <a:t>National </a:t>
                      </a:r>
                      <a:r>
                        <a:rPr lang="en-US" sz="3200" b="0" i="0" dirty="0">
                          <a:solidFill>
                            <a:srgbClr val="FF0000"/>
                          </a:solidFill>
                          <a:effectLst>
                            <a:outerShdw blurRad="38100" dist="38100" dir="2700000" algn="tl">
                              <a:srgbClr val="000000">
                                <a:alpha val="43137"/>
                              </a:srgbClr>
                            </a:outerShdw>
                          </a:effectLst>
                          <a:latin typeface="Arial Rounded MT Bold" pitchFamily="34" charset="0"/>
                        </a:rPr>
                        <a:t>Football League with enough leather for </a:t>
                      </a:r>
                      <a:endParaRPr lang="en-US" sz="3200" b="0" i="0" dirty="0" smtClean="0">
                        <a:solidFill>
                          <a:srgbClr val="FF0000"/>
                        </a:solidFill>
                        <a:effectLst>
                          <a:outerShdw blurRad="38100" dist="38100" dir="2700000" algn="tl">
                            <a:srgbClr val="000000">
                              <a:alpha val="43137"/>
                            </a:srgbClr>
                          </a:outerShdw>
                        </a:effectLst>
                        <a:latin typeface="Arial Rounded MT Bold" pitchFamily="34" charset="0"/>
                      </a:endParaRPr>
                    </a:p>
                    <a:p>
                      <a:pPr algn="ctr"/>
                      <a:r>
                        <a:rPr lang="en-US" sz="3200" b="0" i="0" dirty="0" smtClean="0">
                          <a:solidFill>
                            <a:srgbClr val="FF0000"/>
                          </a:solidFill>
                          <a:effectLst>
                            <a:outerShdw blurRad="38100" dist="38100" dir="2700000" algn="tl">
                              <a:srgbClr val="000000">
                                <a:alpha val="43137"/>
                              </a:srgbClr>
                            </a:outerShdw>
                          </a:effectLst>
                          <a:latin typeface="Arial Rounded MT Bold" pitchFamily="34" charset="0"/>
                        </a:rPr>
                        <a:t>a </a:t>
                      </a:r>
                      <a:r>
                        <a:rPr lang="en-US" sz="3200" b="0" i="0" dirty="0">
                          <a:solidFill>
                            <a:srgbClr val="FF0000"/>
                          </a:solidFill>
                          <a:effectLst>
                            <a:outerShdw blurRad="38100" dist="38100" dir="2700000" algn="tl">
                              <a:srgbClr val="000000">
                                <a:alpha val="43137"/>
                              </a:srgbClr>
                            </a:outerShdw>
                          </a:effectLst>
                          <a:latin typeface="Arial Rounded MT Bold" pitchFamily="34" charset="0"/>
                        </a:rPr>
                        <a:t>year's supply </a:t>
                      </a:r>
                      <a:endParaRPr lang="en-US" sz="3200" b="0" i="0" dirty="0" smtClean="0">
                        <a:solidFill>
                          <a:srgbClr val="FF0000"/>
                        </a:solidFill>
                        <a:effectLst>
                          <a:outerShdw blurRad="38100" dist="38100" dir="2700000" algn="tl">
                            <a:srgbClr val="000000">
                              <a:alpha val="43137"/>
                            </a:srgbClr>
                          </a:outerShdw>
                        </a:effectLst>
                        <a:latin typeface="Arial Rounded MT Bold" pitchFamily="34" charset="0"/>
                      </a:endParaRPr>
                    </a:p>
                    <a:p>
                      <a:pPr algn="ctr"/>
                      <a:r>
                        <a:rPr lang="en-US" sz="3200" b="0" i="0" dirty="0" smtClean="0">
                          <a:solidFill>
                            <a:srgbClr val="FF0000"/>
                          </a:solidFill>
                          <a:effectLst>
                            <a:outerShdw blurRad="38100" dist="38100" dir="2700000" algn="tl">
                              <a:srgbClr val="000000">
                                <a:alpha val="43137"/>
                              </a:srgbClr>
                            </a:outerShdw>
                          </a:effectLst>
                          <a:latin typeface="Arial Rounded MT Bold" pitchFamily="34" charset="0"/>
                        </a:rPr>
                        <a:t>Of</a:t>
                      </a:r>
                    </a:p>
                    <a:p>
                      <a:pPr algn="ctr"/>
                      <a:r>
                        <a:rPr lang="en-US" sz="3200" b="0" i="0" dirty="0" smtClean="0">
                          <a:solidFill>
                            <a:srgbClr val="FF0000"/>
                          </a:solidFill>
                          <a:effectLst>
                            <a:outerShdw blurRad="38100" dist="38100" dir="2700000" algn="tl">
                              <a:srgbClr val="000000">
                                <a:alpha val="43137"/>
                              </a:srgbClr>
                            </a:outerShdw>
                          </a:effectLst>
                          <a:latin typeface="Arial Rounded MT Bold" pitchFamily="34" charset="0"/>
                        </a:rPr>
                        <a:t> </a:t>
                      </a:r>
                      <a:r>
                        <a:rPr lang="en-US" sz="3200" b="0" i="0" dirty="0">
                          <a:solidFill>
                            <a:srgbClr val="FF0000"/>
                          </a:solidFill>
                          <a:effectLst>
                            <a:outerShdw blurRad="38100" dist="38100" dir="2700000" algn="tl">
                              <a:srgbClr val="000000">
                                <a:alpha val="43137"/>
                              </a:srgbClr>
                            </a:outerShdw>
                          </a:effectLst>
                          <a:latin typeface="Arial Rounded MT Bold" pitchFamily="34" charset="0"/>
                        </a:rPr>
                        <a:t>footballs.  </a:t>
                      </a:r>
                      <a:endParaRPr lang="en-US" sz="3200" b="0" i="0" dirty="0" smtClean="0">
                        <a:solidFill>
                          <a:srgbClr val="FF0000"/>
                        </a:solidFill>
                        <a:effectLst>
                          <a:outerShdw blurRad="38100" dist="38100" dir="2700000" algn="tl">
                            <a:srgbClr val="000000">
                              <a:alpha val="43137"/>
                            </a:srgbClr>
                          </a:outerShdw>
                        </a:effectLst>
                        <a:latin typeface="Arial Rounded MT Bold" pitchFamily="34" charset="0"/>
                      </a:endParaRPr>
                    </a:p>
                    <a:p>
                      <a:pPr algn="ctr"/>
                      <a:r>
                        <a:rPr lang="en-US" sz="3200" b="0" i="0" dirty="0" smtClean="0">
                          <a:solidFill>
                            <a:srgbClr val="FF0000"/>
                          </a:solidFill>
                          <a:effectLst>
                            <a:outerShdw blurRad="38100" dist="38100" dir="2700000" algn="tl">
                              <a:srgbClr val="000000">
                                <a:alpha val="43137"/>
                              </a:srgbClr>
                            </a:outerShdw>
                          </a:effectLst>
                          <a:latin typeface="Arial Rounded MT Bold" pitchFamily="34" charset="0"/>
                        </a:rPr>
                        <a:t>Now</a:t>
                      </a:r>
                      <a:r>
                        <a:rPr lang="en-US" sz="3200" b="0" i="0" dirty="0">
                          <a:solidFill>
                            <a:srgbClr val="FF0000"/>
                          </a:solidFill>
                          <a:effectLst>
                            <a:outerShdw blurRad="38100" dist="38100" dir="2700000" algn="tl">
                              <a:srgbClr val="000000">
                                <a:alpha val="43137"/>
                              </a:srgbClr>
                            </a:outerShdw>
                          </a:effectLst>
                          <a:latin typeface="Arial Rounded MT Bold" pitchFamily="34" charset="0"/>
                        </a:rPr>
                        <a:t>, why do they call it the </a:t>
                      </a:r>
                      <a:r>
                        <a:rPr lang="en-US" sz="3200" b="0" i="0" dirty="0" err="1">
                          <a:solidFill>
                            <a:srgbClr val="FF0000"/>
                          </a:solidFill>
                          <a:effectLst>
                            <a:outerShdw blurRad="38100" dist="38100" dir="2700000" algn="tl">
                              <a:srgbClr val="000000">
                                <a:alpha val="43137"/>
                              </a:srgbClr>
                            </a:outerShdw>
                          </a:effectLst>
                          <a:latin typeface="Arial Rounded MT Bold" pitchFamily="34" charset="0"/>
                        </a:rPr>
                        <a:t>ol</a:t>
                      </a:r>
                      <a:r>
                        <a:rPr lang="en-US" sz="3200" b="0" i="0" dirty="0">
                          <a:solidFill>
                            <a:srgbClr val="FF0000"/>
                          </a:solidFill>
                          <a:effectLst>
                            <a:outerShdw blurRad="38100" dist="38100" dir="2700000" algn="tl">
                              <a:srgbClr val="000000">
                                <a:alpha val="43137"/>
                              </a:srgbClr>
                            </a:outerShdw>
                          </a:effectLst>
                          <a:latin typeface="Arial Rounded MT Bold" pitchFamily="34" charset="0"/>
                        </a:rPr>
                        <a:t>' pig skin?</a:t>
                      </a:r>
                    </a:p>
                  </a:txBody>
                  <a:tcPr marL="95250" marR="95250" marT="95250" marB="95250" anchor="ctr">
                    <a:lnL>
                      <a:noFill/>
                    </a:lnL>
                    <a:lnR>
                      <a:noFill/>
                    </a:lnR>
                    <a:lnT>
                      <a:noFill/>
                    </a:lnT>
                    <a:lnB>
                      <a:noFill/>
                    </a:lnB>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32771"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Cattle</a:t>
            </a:r>
          </a:p>
        </p:txBody>
      </p:sp>
      <p:sp>
        <p:nvSpPr>
          <p:cNvPr id="32774" name="Rectangle 7"/>
          <p:cNvSpPr>
            <a:spLocks noChangeArrowheads="1"/>
          </p:cNvSpPr>
          <p:nvPr/>
        </p:nvSpPr>
        <p:spPr bwMode="auto">
          <a:xfrm>
            <a:off x="2286000" y="3105150"/>
            <a:ext cx="4572000" cy="1477963"/>
          </a:xfrm>
          <a:prstGeom prst="rect">
            <a:avLst/>
          </a:prstGeom>
          <a:noFill/>
          <a:ln w="9525">
            <a:noFill/>
            <a:miter lim="800000"/>
            <a:headEnd/>
            <a:tailEnd/>
          </a:ln>
        </p:spPr>
        <p:txBody>
          <a:bodyPr>
            <a:spAutoFit/>
          </a:bodyPr>
          <a:lstStyle/>
          <a:p>
            <a:r>
              <a:rPr lang="en-US"/>
              <a:t>A gallon of milk weighs 8.59 pounds.</a:t>
            </a:r>
          </a:p>
          <a:p>
            <a:r>
              <a:rPr lang="en-US"/>
              <a:t>• A cow has four stomachs and 24 teeth.</a:t>
            </a:r>
          </a:p>
          <a:p>
            <a:endParaRPr lang="en-US"/>
          </a:p>
          <a:p>
            <a:endParaRPr lang="en-US"/>
          </a:p>
          <a:p>
            <a:endParaRPr lang="en-US"/>
          </a:p>
        </p:txBody>
      </p:sp>
      <p:sp>
        <p:nvSpPr>
          <p:cNvPr id="32775" name="Rectangle 8"/>
          <p:cNvSpPr>
            <a:spLocks noChangeArrowheads="1"/>
          </p:cNvSpPr>
          <p:nvPr/>
        </p:nvSpPr>
        <p:spPr bwMode="auto">
          <a:xfrm>
            <a:off x="2057400" y="4648200"/>
            <a:ext cx="4572000" cy="646113"/>
          </a:xfrm>
          <a:prstGeom prst="rect">
            <a:avLst/>
          </a:prstGeom>
          <a:noFill/>
          <a:ln w="9525">
            <a:noFill/>
            <a:miter lim="800000"/>
            <a:headEnd/>
            <a:tailEnd/>
          </a:ln>
        </p:spPr>
        <p:txBody>
          <a:bodyPr>
            <a:spAutoFit/>
          </a:bodyPr>
          <a:lstStyle/>
          <a:p>
            <a:r>
              <a:rPr lang="en-US"/>
              <a:t>An average cow produces about 350,000 glasses of milk in her lifetime.</a:t>
            </a:r>
          </a:p>
        </p:txBody>
      </p:sp>
      <p:sp>
        <p:nvSpPr>
          <p:cNvPr id="32776" name="Rectangle 9"/>
          <p:cNvSpPr>
            <a:spLocks noChangeArrowheads="1"/>
          </p:cNvSpPr>
          <p:nvPr/>
        </p:nvSpPr>
        <p:spPr bwMode="auto">
          <a:xfrm>
            <a:off x="2286000" y="1676400"/>
            <a:ext cx="4572000" cy="923925"/>
          </a:xfrm>
          <a:prstGeom prst="rect">
            <a:avLst/>
          </a:prstGeom>
          <a:noFill/>
          <a:ln w="9525">
            <a:noFill/>
            <a:miter lim="800000"/>
            <a:headEnd/>
            <a:tailEnd/>
          </a:ln>
        </p:spPr>
        <p:txBody>
          <a:bodyPr>
            <a:spAutoFit/>
          </a:bodyPr>
          <a:lstStyle/>
          <a:p>
            <a:r>
              <a:rPr lang="en-US"/>
              <a:t>The average cow drinks from 30 to 50 gallons of water each day — about a</a:t>
            </a:r>
          </a:p>
          <a:p>
            <a:r>
              <a:rPr lang="en-US"/>
              <a:t>bathtub’s worth.</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33795"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Cattle</a:t>
            </a:r>
          </a:p>
        </p:txBody>
      </p:sp>
      <p:pic>
        <p:nvPicPr>
          <p:cNvPr id="33798" name="Picture 7" descr="phoca_thumb_m_cowglasses.jpg"/>
          <p:cNvPicPr>
            <a:picLocks noChangeAspect="1"/>
          </p:cNvPicPr>
          <p:nvPr/>
        </p:nvPicPr>
        <p:blipFill>
          <a:blip r:embed="rId3" cstate="print"/>
          <a:srcRect/>
          <a:stretch>
            <a:fillRect/>
          </a:stretch>
        </p:blipFill>
        <p:spPr bwMode="auto">
          <a:xfrm>
            <a:off x="6781800" y="1676400"/>
            <a:ext cx="2152650" cy="2152650"/>
          </a:xfrm>
          <a:prstGeom prst="rect">
            <a:avLst/>
          </a:prstGeom>
          <a:noFill/>
          <a:ln w="9525">
            <a:noFill/>
            <a:miter lim="800000"/>
            <a:headEnd/>
            <a:tailEnd/>
          </a:ln>
        </p:spPr>
      </p:pic>
      <p:sp>
        <p:nvSpPr>
          <p:cNvPr id="33799" name="Rectangle 8"/>
          <p:cNvSpPr>
            <a:spLocks noChangeArrowheads="1"/>
          </p:cNvSpPr>
          <p:nvPr/>
        </p:nvSpPr>
        <p:spPr bwMode="auto">
          <a:xfrm>
            <a:off x="2286000" y="1582738"/>
            <a:ext cx="4572000" cy="3692525"/>
          </a:xfrm>
          <a:prstGeom prst="rect">
            <a:avLst/>
          </a:prstGeom>
          <a:noFill/>
          <a:ln w="9525">
            <a:noFill/>
            <a:miter lim="800000"/>
            <a:headEnd/>
            <a:tailEnd/>
          </a:ln>
        </p:spPr>
        <p:txBody>
          <a:bodyPr>
            <a:spAutoFit/>
          </a:bodyPr>
          <a:lstStyle/>
          <a:p>
            <a:r>
              <a:rPr lang="en-US"/>
              <a:t>This is a great way to divide a large group into two smaller groups. </a:t>
            </a:r>
            <a:br>
              <a:rPr lang="en-US"/>
            </a:br>
            <a:r>
              <a:rPr lang="en-US"/>
              <a:t/>
            </a:r>
            <a:br>
              <a:rPr lang="en-US"/>
            </a:br>
            <a:r>
              <a:rPr lang="en-US"/>
              <a:t>Players close their eyes while one person goes around tapping them on the shoulders designating them either a duck or a cow. </a:t>
            </a:r>
            <a:br>
              <a:rPr lang="en-US"/>
            </a:br>
            <a:r>
              <a:rPr lang="en-US"/>
              <a:t/>
            </a:r>
            <a:br>
              <a:rPr lang="en-US"/>
            </a:br>
            <a:r>
              <a:rPr lang="en-US"/>
              <a:t>On a given signal, players keep their eyes closed and must find other members of their duck or cow team by "mooing" or "quacking." </a:t>
            </a:r>
            <a:br>
              <a:rPr lang="en-US"/>
            </a:b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34819"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Cattle</a:t>
            </a:r>
          </a:p>
        </p:txBody>
      </p:sp>
      <p:pic>
        <p:nvPicPr>
          <p:cNvPr id="34822" name="Picture 7" descr="phoca_thumb_m_cowglasses.jpg"/>
          <p:cNvPicPr>
            <a:picLocks noChangeAspect="1"/>
          </p:cNvPicPr>
          <p:nvPr/>
        </p:nvPicPr>
        <p:blipFill>
          <a:blip r:embed="rId3" cstate="print"/>
          <a:srcRect/>
          <a:stretch>
            <a:fillRect/>
          </a:stretch>
        </p:blipFill>
        <p:spPr bwMode="auto">
          <a:xfrm>
            <a:off x="6781800" y="1676400"/>
            <a:ext cx="2152650" cy="2152650"/>
          </a:xfrm>
          <a:prstGeom prst="rect">
            <a:avLst/>
          </a:prstGeom>
          <a:noFill/>
          <a:ln w="9525">
            <a:noFill/>
            <a:miter lim="800000"/>
            <a:headEnd/>
            <a:tailEnd/>
          </a:ln>
        </p:spPr>
      </p:pic>
      <p:pic>
        <p:nvPicPr>
          <p:cNvPr id="34823" name="Picture 8" descr="phoca_thumb_l_tractor-cow-jack.jpg"/>
          <p:cNvPicPr>
            <a:picLocks noChangeAspect="1"/>
          </p:cNvPicPr>
          <p:nvPr/>
        </p:nvPicPr>
        <p:blipFill>
          <a:blip r:embed="rId4" cstate="print"/>
          <a:srcRect/>
          <a:stretch>
            <a:fillRect/>
          </a:stretch>
        </p:blipFill>
        <p:spPr bwMode="auto">
          <a:xfrm>
            <a:off x="2057400" y="1828800"/>
            <a:ext cx="3905250" cy="292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0"/>
            <a:ext cx="3048000" cy="1470025"/>
          </a:xfrm>
        </p:spPr>
        <p:txBody>
          <a:bodyPr/>
          <a:lstStyle/>
          <a:p>
            <a:pPr>
              <a:defRPr/>
            </a:pPr>
            <a:r>
              <a:rPr lang="en-US" sz="7200" b="1" dirty="0" smtClean="0">
                <a:ln>
                  <a:solidFill>
                    <a:schemeClr val="tx1"/>
                  </a:solidFill>
                </a:ln>
                <a:solidFill>
                  <a:schemeClr val="bg1"/>
                </a:solidFill>
                <a:latin typeface="Curlz MT" pitchFamily="82" charset="0"/>
              </a:rPr>
              <a:t>Cows</a:t>
            </a:r>
            <a:endParaRPr lang="en-US" b="1" dirty="0">
              <a:ln>
                <a:solidFill>
                  <a:schemeClr val="tx1"/>
                </a:solidFill>
              </a:ln>
              <a:solidFill>
                <a:schemeClr val="bg1"/>
              </a:solidFill>
              <a:latin typeface="Curlz MT" pitchFamily="82" charset="0"/>
            </a:endParaRPr>
          </a:p>
        </p:txBody>
      </p:sp>
      <p:sp>
        <p:nvSpPr>
          <p:cNvPr id="3" name="Rectangle 2"/>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grpSp>
        <p:nvGrpSpPr>
          <p:cNvPr id="35844" name="Group 3"/>
          <p:cNvGrpSpPr>
            <a:grpSpLocks/>
          </p:cNvGrpSpPr>
          <p:nvPr/>
        </p:nvGrpSpPr>
        <p:grpSpPr bwMode="auto">
          <a:xfrm>
            <a:off x="0" y="0"/>
            <a:ext cx="9144000" cy="6858000"/>
            <a:chOff x="0" y="0"/>
            <a:chExt cx="9144000" cy="6858000"/>
          </a:xfrm>
        </p:grpSpPr>
        <p:sp>
          <p:nvSpPr>
            <p:cNvPr id="5" name="Rectangle 4"/>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35846"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7" name="Rectangle 6"/>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latin typeface="Comic Sans MS" pitchFamily="66" charset="0"/>
              </a:rPr>
              <a:t>One Happy Herd</a:t>
            </a:r>
          </a:p>
        </p:txBody>
      </p:sp>
      <p:sp>
        <p:nvSpPr>
          <p:cNvPr id="4" name="Content Placeholder 3"/>
          <p:cNvSpPr>
            <a:spLocks noGrp="1"/>
          </p:cNvSpPr>
          <p:nvPr>
            <p:ph sz="half" idx="1"/>
          </p:nvPr>
        </p:nvSpPr>
        <p:spPr/>
        <p:txBody>
          <a:bodyPr/>
          <a:lstStyle/>
          <a:p>
            <a:r>
              <a:rPr lang="en-US" smtClean="0">
                <a:latin typeface="Comic Sans MS" pitchFamily="66" charset="0"/>
              </a:rPr>
              <a:t>Bulls</a:t>
            </a:r>
          </a:p>
          <a:p>
            <a:endParaRPr lang="en-US" smtClean="0">
              <a:latin typeface="Comic Sans MS" pitchFamily="66" charset="0"/>
            </a:endParaRPr>
          </a:p>
          <a:p>
            <a:endParaRPr lang="en-US" smtClean="0">
              <a:latin typeface="Comic Sans MS" pitchFamily="66" charset="0"/>
            </a:endParaRPr>
          </a:p>
          <a:p>
            <a:endParaRPr lang="en-US" smtClean="0">
              <a:latin typeface="Comic Sans MS" pitchFamily="66" charset="0"/>
            </a:endParaRPr>
          </a:p>
          <a:p>
            <a:pPr>
              <a:buFont typeface="Arial" pitchFamily="34" charset="0"/>
              <a:buNone/>
            </a:pPr>
            <a:endParaRPr lang="en-US" smtClean="0">
              <a:latin typeface="Comic Sans MS" pitchFamily="66" charset="0"/>
            </a:endParaRPr>
          </a:p>
          <a:p>
            <a:r>
              <a:rPr lang="en-US" smtClean="0">
                <a:latin typeface="Comic Sans MS" pitchFamily="66" charset="0"/>
              </a:rPr>
              <a:t>Cows</a:t>
            </a:r>
          </a:p>
        </p:txBody>
      </p:sp>
      <p:sp>
        <p:nvSpPr>
          <p:cNvPr id="5" name="Content Placeholder 4"/>
          <p:cNvSpPr>
            <a:spLocks noGrp="1"/>
          </p:cNvSpPr>
          <p:nvPr>
            <p:ph sz="half" idx="2"/>
          </p:nvPr>
        </p:nvSpPr>
        <p:spPr/>
        <p:txBody>
          <a:bodyPr/>
          <a:lstStyle/>
          <a:p>
            <a:r>
              <a:rPr lang="en-US" smtClean="0">
                <a:latin typeface="Comic Sans MS" pitchFamily="66" charset="0"/>
              </a:rPr>
              <a:t>Heifers</a:t>
            </a:r>
          </a:p>
          <a:p>
            <a:endParaRPr lang="en-US" smtClean="0">
              <a:latin typeface="Comic Sans MS" pitchFamily="66" charset="0"/>
            </a:endParaRPr>
          </a:p>
          <a:p>
            <a:endParaRPr lang="en-US" smtClean="0">
              <a:latin typeface="Comic Sans MS" pitchFamily="66" charset="0"/>
            </a:endParaRPr>
          </a:p>
          <a:p>
            <a:pPr>
              <a:buFont typeface="Arial" pitchFamily="34" charset="0"/>
              <a:buNone/>
            </a:pPr>
            <a:endParaRPr lang="en-US" smtClean="0">
              <a:latin typeface="Comic Sans MS" pitchFamily="66" charset="0"/>
            </a:endParaRPr>
          </a:p>
          <a:p>
            <a:pPr>
              <a:buFont typeface="Arial" pitchFamily="34" charset="0"/>
              <a:buNone/>
            </a:pPr>
            <a:endParaRPr lang="en-US" smtClean="0">
              <a:latin typeface="Comic Sans MS" pitchFamily="66" charset="0"/>
            </a:endParaRPr>
          </a:p>
          <a:p>
            <a:r>
              <a:rPr lang="en-US" smtClean="0">
                <a:latin typeface="Comic Sans MS" pitchFamily="66" charset="0"/>
              </a:rPr>
              <a:t>Calves</a:t>
            </a:r>
          </a:p>
        </p:txBody>
      </p:sp>
      <p:pic>
        <p:nvPicPr>
          <p:cNvPr id="36869" name="Picture 5" descr="holstein-cow-0007.jpg"/>
          <p:cNvPicPr>
            <a:picLocks noChangeAspect="1"/>
          </p:cNvPicPr>
          <p:nvPr/>
        </p:nvPicPr>
        <p:blipFill>
          <a:blip r:embed="rId3" cstate="print"/>
          <a:srcRect/>
          <a:stretch>
            <a:fillRect/>
          </a:stretch>
        </p:blipFill>
        <p:spPr bwMode="auto">
          <a:xfrm>
            <a:off x="5181600" y="4648200"/>
            <a:ext cx="2193925" cy="1944688"/>
          </a:xfrm>
          <a:prstGeom prst="rect">
            <a:avLst/>
          </a:prstGeom>
          <a:noFill/>
          <a:ln w="9525">
            <a:noFill/>
            <a:miter lim="800000"/>
            <a:headEnd/>
            <a:tailEnd/>
          </a:ln>
        </p:spPr>
      </p:pic>
      <p:pic>
        <p:nvPicPr>
          <p:cNvPr id="36870" name="Picture 6" descr="66.jpg"/>
          <p:cNvPicPr>
            <a:picLocks noChangeAspect="1"/>
          </p:cNvPicPr>
          <p:nvPr/>
        </p:nvPicPr>
        <p:blipFill>
          <a:blip r:embed="rId4" cstate="print"/>
          <a:srcRect/>
          <a:stretch>
            <a:fillRect/>
          </a:stretch>
        </p:blipFill>
        <p:spPr bwMode="auto">
          <a:xfrm>
            <a:off x="533400" y="4648200"/>
            <a:ext cx="2692400" cy="1884363"/>
          </a:xfrm>
          <a:prstGeom prst="rect">
            <a:avLst/>
          </a:prstGeom>
          <a:noFill/>
          <a:ln w="9525">
            <a:noFill/>
            <a:miter lim="800000"/>
            <a:headEnd/>
            <a:tailEnd/>
          </a:ln>
        </p:spPr>
      </p:pic>
      <p:pic>
        <p:nvPicPr>
          <p:cNvPr id="36871" name="Picture 7" descr="red angus.jpg"/>
          <p:cNvPicPr>
            <a:picLocks noChangeAspect="1"/>
          </p:cNvPicPr>
          <p:nvPr/>
        </p:nvPicPr>
        <p:blipFill>
          <a:blip r:embed="rId5" cstate="print"/>
          <a:srcRect/>
          <a:stretch>
            <a:fillRect/>
          </a:stretch>
        </p:blipFill>
        <p:spPr bwMode="auto">
          <a:xfrm>
            <a:off x="533400" y="2133600"/>
            <a:ext cx="2857500" cy="1943100"/>
          </a:xfrm>
          <a:prstGeom prst="rect">
            <a:avLst/>
          </a:prstGeom>
          <a:noFill/>
          <a:ln w="9525">
            <a:noFill/>
            <a:miter lim="800000"/>
            <a:headEnd/>
            <a:tailEnd/>
          </a:ln>
        </p:spPr>
      </p:pic>
      <p:pic>
        <p:nvPicPr>
          <p:cNvPr id="36872" name="Picture 8" descr="two-cows.jpg"/>
          <p:cNvPicPr>
            <a:picLocks noChangeAspect="1"/>
          </p:cNvPicPr>
          <p:nvPr/>
        </p:nvPicPr>
        <p:blipFill>
          <a:blip r:embed="rId6" cstate="print"/>
          <a:srcRect/>
          <a:stretch>
            <a:fillRect/>
          </a:stretch>
        </p:blipFill>
        <p:spPr bwMode="auto">
          <a:xfrm>
            <a:off x="4876800" y="2133600"/>
            <a:ext cx="3009900" cy="2132013"/>
          </a:xfrm>
          <a:prstGeom prst="rect">
            <a:avLst/>
          </a:prstGeom>
          <a:noFill/>
          <a:ln w="9525">
            <a:noFill/>
            <a:miter lim="800000"/>
            <a:headEnd/>
            <a:tailEnd/>
          </a:ln>
        </p:spPr>
      </p:pic>
      <p:grpSp>
        <p:nvGrpSpPr>
          <p:cNvPr id="36873" name="Group 9"/>
          <p:cNvGrpSpPr>
            <a:grpSpLocks/>
          </p:cNvGrpSpPr>
          <p:nvPr/>
        </p:nvGrpSpPr>
        <p:grpSpPr bwMode="auto">
          <a:xfrm>
            <a:off x="0" y="0"/>
            <a:ext cx="9144000" cy="6858000"/>
            <a:chOff x="0" y="0"/>
            <a:chExt cx="9144000" cy="6858000"/>
          </a:xfrm>
        </p:grpSpPr>
        <p:sp>
          <p:nvSpPr>
            <p:cNvPr id="11" name="Rectangle 10"/>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36875" name="Picture 4" descr="imagesCA2UB7NJ.jpg"/>
            <p:cNvPicPr>
              <a:picLocks noChangeAspect="1"/>
            </p:cNvPicPr>
            <p:nvPr/>
          </p:nvPicPr>
          <p:blipFill>
            <a:blip r:embed="rId7" cstate="print"/>
            <a:srcRect/>
            <a:stretch>
              <a:fillRect/>
            </a:stretch>
          </p:blipFill>
          <p:spPr bwMode="auto">
            <a:xfrm>
              <a:off x="0" y="0"/>
              <a:ext cx="1933575" cy="1447800"/>
            </a:xfrm>
            <a:prstGeom prst="rect">
              <a:avLst/>
            </a:prstGeom>
            <a:noFill/>
            <a:ln w="9525">
              <a:noFill/>
              <a:miter lim="800000"/>
              <a:headEnd/>
              <a:tailEnd/>
            </a:ln>
          </p:spPr>
        </p:pic>
        <p:sp>
          <p:nvSpPr>
            <p:cNvPr id="13" name="Rectangle 12"/>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20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800" b="1" dirty="0" smtClean="0">
                <a:solidFill>
                  <a:schemeClr val="accent1">
                    <a:lumMod val="50000"/>
                  </a:schemeClr>
                </a:solidFill>
                <a:latin typeface="Juice ITC" pitchFamily="82" charset="0"/>
              </a:rPr>
              <a:t>What do we get from Cows?</a:t>
            </a:r>
            <a:endParaRPr lang="en-US" sz="4800" b="1" dirty="0">
              <a:solidFill>
                <a:schemeClr val="accent1">
                  <a:lumMod val="50000"/>
                </a:schemeClr>
              </a:solidFill>
              <a:latin typeface="Juice ITC" pitchFamily="82" charset="0"/>
            </a:endParaRPr>
          </a:p>
        </p:txBody>
      </p:sp>
      <p:sp>
        <p:nvSpPr>
          <p:cNvPr id="3" name="Content Placeholder 2"/>
          <p:cNvSpPr>
            <a:spLocks noGrp="1"/>
          </p:cNvSpPr>
          <p:nvPr>
            <p:ph idx="1"/>
          </p:nvPr>
        </p:nvSpPr>
        <p:spPr>
          <a:xfrm>
            <a:off x="457200" y="1600200"/>
            <a:ext cx="4343400" cy="4525963"/>
          </a:xfrm>
        </p:spPr>
        <p:txBody>
          <a:bodyPr>
            <a:normAutofit/>
          </a:bodyPr>
          <a:lstStyle/>
          <a:p>
            <a:pPr>
              <a:buFont typeface="Arial" charset="0"/>
              <a:buChar char="•"/>
              <a:defRPr/>
            </a:pPr>
            <a:r>
              <a:rPr lang="en-US" sz="3600" b="1" dirty="0" smtClean="0">
                <a:solidFill>
                  <a:schemeClr val="accent1">
                    <a:lumMod val="50000"/>
                  </a:schemeClr>
                </a:solidFill>
                <a:latin typeface="Juice ITC" pitchFamily="82" charset="0"/>
              </a:rPr>
              <a:t>Milk</a:t>
            </a:r>
          </a:p>
          <a:p>
            <a:pPr>
              <a:buFont typeface="Arial" charset="0"/>
              <a:buChar char="•"/>
              <a:defRPr/>
            </a:pPr>
            <a:r>
              <a:rPr lang="en-US" sz="3600" b="1" dirty="0" smtClean="0">
                <a:solidFill>
                  <a:schemeClr val="accent1">
                    <a:lumMod val="50000"/>
                  </a:schemeClr>
                </a:solidFill>
                <a:latin typeface="Juice ITC" pitchFamily="82" charset="0"/>
              </a:rPr>
              <a:t>Meat</a:t>
            </a:r>
          </a:p>
          <a:p>
            <a:pPr>
              <a:buFont typeface="Arial" charset="0"/>
              <a:buChar char="•"/>
              <a:defRPr/>
            </a:pPr>
            <a:r>
              <a:rPr lang="en-US" sz="3600" b="1" dirty="0" smtClean="0">
                <a:solidFill>
                  <a:schemeClr val="accent1">
                    <a:lumMod val="50000"/>
                  </a:schemeClr>
                </a:solidFill>
                <a:latin typeface="Juice ITC" pitchFamily="82" charset="0"/>
              </a:rPr>
              <a:t>Leather</a:t>
            </a:r>
          </a:p>
          <a:p>
            <a:pPr>
              <a:buFont typeface="Arial" charset="0"/>
              <a:buChar char="•"/>
              <a:defRPr/>
            </a:pPr>
            <a:r>
              <a:rPr lang="en-US" sz="3600" b="1" dirty="0" smtClean="0">
                <a:solidFill>
                  <a:schemeClr val="accent1">
                    <a:lumMod val="50000"/>
                  </a:schemeClr>
                </a:solidFill>
                <a:latin typeface="Juice ITC" pitchFamily="82" charset="0"/>
              </a:rPr>
              <a:t>Other dairy Products (butter, cheese, and yogurt)</a:t>
            </a:r>
            <a:endParaRPr lang="en-US" sz="3600" b="1" dirty="0">
              <a:solidFill>
                <a:schemeClr val="accent1">
                  <a:lumMod val="50000"/>
                </a:schemeClr>
              </a:solidFill>
              <a:latin typeface="Juice ITC" pitchFamily="82" charset="0"/>
            </a:endParaRPr>
          </a:p>
        </p:txBody>
      </p:sp>
      <p:pic>
        <p:nvPicPr>
          <p:cNvPr id="37892" name="Picture 3" descr="3.jpg"/>
          <p:cNvPicPr>
            <a:picLocks noChangeAspect="1"/>
          </p:cNvPicPr>
          <p:nvPr/>
        </p:nvPicPr>
        <p:blipFill>
          <a:blip r:embed="rId3" cstate="print"/>
          <a:srcRect/>
          <a:stretch>
            <a:fillRect/>
          </a:stretch>
        </p:blipFill>
        <p:spPr bwMode="auto">
          <a:xfrm>
            <a:off x="4572000" y="1997075"/>
            <a:ext cx="4267200" cy="3336925"/>
          </a:xfrm>
          <a:prstGeom prst="rect">
            <a:avLst/>
          </a:prstGeom>
          <a:noFill/>
          <a:ln w="9525">
            <a:noFill/>
            <a:miter lim="800000"/>
            <a:headEnd/>
            <a:tailEnd/>
          </a:ln>
        </p:spPr>
      </p:pic>
      <p:sp>
        <p:nvSpPr>
          <p:cNvPr id="5" name="Rectangle 4"/>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grpSp>
        <p:nvGrpSpPr>
          <p:cNvPr id="37894" name="Group 5"/>
          <p:cNvGrpSpPr>
            <a:grpSpLocks/>
          </p:cNvGrpSpPr>
          <p:nvPr/>
        </p:nvGrpSpPr>
        <p:grpSpPr bwMode="auto">
          <a:xfrm>
            <a:off x="0" y="0"/>
            <a:ext cx="9144000" cy="6858000"/>
            <a:chOff x="0" y="0"/>
            <a:chExt cx="9144000" cy="6858000"/>
          </a:xfrm>
        </p:grpSpPr>
        <p:sp>
          <p:nvSpPr>
            <p:cNvPr id="7" name="Rectangle 6"/>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37896" name="Picture 4" descr="imagesCA2UB7NJ.jpg"/>
            <p:cNvPicPr>
              <a:picLocks noChangeAspect="1"/>
            </p:cNvPicPr>
            <p:nvPr/>
          </p:nvPicPr>
          <p:blipFill>
            <a:blip r:embed="rId4" cstate="print"/>
            <a:srcRect/>
            <a:stretch>
              <a:fillRect/>
            </a:stretch>
          </p:blipFill>
          <p:spPr bwMode="auto">
            <a:xfrm>
              <a:off x="0" y="0"/>
              <a:ext cx="1933575" cy="1447800"/>
            </a:xfrm>
            <a:prstGeom prst="rect">
              <a:avLst/>
            </a:prstGeom>
            <a:noFill/>
            <a:ln w="9525">
              <a:noFill/>
              <a:miter lim="800000"/>
              <a:headEnd/>
              <a:tailEnd/>
            </a:ln>
          </p:spPr>
        </p:pic>
        <p:sp>
          <p:nvSpPr>
            <p:cNvPr id="9" name="Rectangle 8"/>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371600"/>
            <a:ext cx="3886200" cy="1143000"/>
          </a:xfrm>
        </p:spPr>
        <p:txBody>
          <a:bodyPr/>
          <a:lstStyle/>
          <a:p>
            <a:r>
              <a:rPr lang="en-US" sz="3600" smtClean="0">
                <a:latin typeface="Engravers MT" pitchFamily="18" charset="0"/>
              </a:rPr>
              <a:t>Longhorn</a:t>
            </a:r>
          </a:p>
        </p:txBody>
      </p:sp>
      <p:pic>
        <p:nvPicPr>
          <p:cNvPr id="4" name="Content Placeholder 3" descr="4.jpg"/>
          <p:cNvPicPr>
            <a:picLocks noGrp="1" noChangeAspect="1"/>
          </p:cNvPicPr>
          <p:nvPr>
            <p:ph idx="1"/>
          </p:nvPr>
        </p:nvPicPr>
        <p:blipFill>
          <a:blip r:embed="rId3" cstate="print"/>
          <a:stretch>
            <a:fillRect/>
          </a:stretch>
        </p:blipFill>
        <p:spPr>
          <a:xfrm>
            <a:off x="304800" y="533400"/>
            <a:ext cx="4845050" cy="3352800"/>
          </a:xfrm>
          <a:ln w="38100" cap="sq">
            <a:solidFill>
              <a:srgbClr val="000000"/>
            </a:solidFill>
          </a:ln>
          <a:effectLst>
            <a:outerShdw blurRad="50800" dist="38100" dir="2700000" algn="tl" rotWithShape="0">
              <a:srgbClr val="000000">
                <a:alpha val="43000"/>
              </a:srgbClr>
            </a:outerShdw>
          </a:effectLst>
        </p:spPr>
      </p:pic>
      <p:pic>
        <p:nvPicPr>
          <p:cNvPr id="5" name="Picture 4" descr="44.jpg"/>
          <p:cNvPicPr>
            <a:picLocks noChangeAspect="1"/>
          </p:cNvPicPr>
          <p:nvPr/>
        </p:nvPicPr>
        <p:blipFill>
          <a:blip r:embed="rId4" cstate="print"/>
          <a:stretch>
            <a:fillRect/>
          </a:stretch>
        </p:blipFill>
        <p:spPr>
          <a:xfrm>
            <a:off x="4038600" y="3429000"/>
            <a:ext cx="4816475"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grpSp>
        <p:nvGrpSpPr>
          <p:cNvPr id="38918" name="Group 6"/>
          <p:cNvGrpSpPr>
            <a:grpSpLocks/>
          </p:cNvGrpSpPr>
          <p:nvPr/>
        </p:nvGrpSpPr>
        <p:grpSpPr bwMode="auto">
          <a:xfrm>
            <a:off x="0" y="0"/>
            <a:ext cx="9144000" cy="6858000"/>
            <a:chOff x="0" y="0"/>
            <a:chExt cx="9144000" cy="6858000"/>
          </a:xfrm>
        </p:grpSpPr>
        <p:sp>
          <p:nvSpPr>
            <p:cNvPr id="8" name="Rectangle 7"/>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38920" name="Picture 4" descr="imagesCA2UB7NJ.jpg"/>
            <p:cNvPicPr>
              <a:picLocks noChangeAspect="1"/>
            </p:cNvPicPr>
            <p:nvPr/>
          </p:nvPicPr>
          <p:blipFill>
            <a:blip r:embed="rId5" cstate="print"/>
            <a:srcRect/>
            <a:stretch>
              <a:fillRect/>
            </a:stretch>
          </p:blipFill>
          <p:spPr bwMode="auto">
            <a:xfrm>
              <a:off x="0" y="0"/>
              <a:ext cx="1933575" cy="1447800"/>
            </a:xfrm>
            <a:prstGeom prst="rect">
              <a:avLst/>
            </a:prstGeom>
            <a:noFill/>
            <a:ln w="9525">
              <a:noFill/>
              <a:miter lim="800000"/>
              <a:headEnd/>
              <a:tailEnd/>
            </a:ln>
          </p:spPr>
        </p:pic>
        <p:sp>
          <p:nvSpPr>
            <p:cNvPr id="10" name="Rectangle 9"/>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2819400" cy="1143000"/>
          </a:xfrm>
        </p:spPr>
        <p:txBody>
          <a:bodyPr/>
          <a:lstStyle/>
          <a:p>
            <a:r>
              <a:rPr lang="en-US" smtClean="0">
                <a:latin typeface="Impact" pitchFamily="34" charset="0"/>
              </a:rPr>
              <a:t>Angus </a:t>
            </a:r>
          </a:p>
        </p:txBody>
      </p:sp>
      <p:sp>
        <p:nvSpPr>
          <p:cNvPr id="3" name="Rectangle 2"/>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grpSp>
        <p:nvGrpSpPr>
          <p:cNvPr id="39940" name="Group 3"/>
          <p:cNvGrpSpPr>
            <a:grpSpLocks/>
          </p:cNvGrpSpPr>
          <p:nvPr/>
        </p:nvGrpSpPr>
        <p:grpSpPr bwMode="auto">
          <a:xfrm>
            <a:off x="0" y="0"/>
            <a:ext cx="9144000" cy="6858000"/>
            <a:chOff x="0" y="0"/>
            <a:chExt cx="9144000" cy="6858000"/>
          </a:xfrm>
        </p:grpSpPr>
        <p:sp>
          <p:nvSpPr>
            <p:cNvPr id="5" name="Rectangle 4"/>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39942" name="Picture 4" descr="imagesCA2UB7NJ.jpg"/>
            <p:cNvPicPr>
              <a:picLocks noChangeAspect="1"/>
            </p:cNvPicPr>
            <p:nvPr/>
          </p:nvPicPr>
          <p:blipFill>
            <a:blip r:embed="rId3" cstate="print"/>
            <a:srcRect/>
            <a:stretch>
              <a:fillRect/>
            </a:stretch>
          </p:blipFill>
          <p:spPr bwMode="auto">
            <a:xfrm>
              <a:off x="0" y="0"/>
              <a:ext cx="1933575" cy="1447800"/>
            </a:xfrm>
            <a:prstGeom prst="rect">
              <a:avLst/>
            </a:prstGeom>
            <a:noFill/>
            <a:ln w="9525">
              <a:noFill/>
              <a:miter lim="800000"/>
              <a:headEnd/>
              <a:tailEnd/>
            </a:ln>
          </p:spPr>
        </p:pic>
        <p:sp>
          <p:nvSpPr>
            <p:cNvPr id="7" name="Rectangle 6"/>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latin typeface="Kristen ITC" pitchFamily="66" charset="0"/>
              </a:rPr>
              <a:t>Dairy Cows</a:t>
            </a:r>
          </a:p>
        </p:txBody>
      </p:sp>
      <p:sp>
        <p:nvSpPr>
          <p:cNvPr id="3" name="Content Placeholder 2"/>
          <p:cNvSpPr>
            <a:spLocks noGrp="1"/>
          </p:cNvSpPr>
          <p:nvPr>
            <p:ph idx="1"/>
          </p:nvPr>
        </p:nvSpPr>
        <p:spPr>
          <a:xfrm>
            <a:off x="457200" y="1600200"/>
            <a:ext cx="3352800" cy="4525963"/>
          </a:xfrm>
        </p:spPr>
        <p:txBody>
          <a:bodyPr>
            <a:normAutofit fontScale="92500" lnSpcReduction="10000"/>
          </a:bodyPr>
          <a:lstStyle/>
          <a:p>
            <a:pPr>
              <a:buFont typeface="Arial" charset="0"/>
              <a:buChar char="•"/>
              <a:defRPr/>
            </a:pPr>
            <a:r>
              <a:rPr lang="en-US" dirty="0" smtClean="0">
                <a:latin typeface="Kristen ITC" pitchFamily="66" charset="0"/>
              </a:rPr>
              <a:t>Cows are milked 3-4 yrs</a:t>
            </a:r>
          </a:p>
          <a:p>
            <a:pPr>
              <a:buFont typeface="Arial" charset="0"/>
              <a:buChar char="•"/>
              <a:defRPr/>
            </a:pPr>
            <a:r>
              <a:rPr lang="en-US" dirty="0" smtClean="0">
                <a:latin typeface="Kristen ITC" pitchFamily="66" charset="0"/>
              </a:rPr>
              <a:t>They provide 90% of the worlds milk supply</a:t>
            </a:r>
          </a:p>
          <a:p>
            <a:pPr>
              <a:buFont typeface="Arial" charset="0"/>
              <a:buChar char="•"/>
              <a:defRPr/>
            </a:pPr>
            <a:r>
              <a:rPr lang="en-US" dirty="0" smtClean="0">
                <a:latin typeface="Kristen ITC" pitchFamily="66" charset="0"/>
              </a:rPr>
              <a:t>U.S. Cows give an average of 2,000 gallons of milk per yr.</a:t>
            </a:r>
            <a:endParaRPr lang="en-US" dirty="0">
              <a:latin typeface="Kristen ITC" pitchFamily="66" charset="0"/>
            </a:endParaRPr>
          </a:p>
        </p:txBody>
      </p:sp>
      <p:pic>
        <p:nvPicPr>
          <p:cNvPr id="4" name="Picture 3" descr="6.jpg"/>
          <p:cNvPicPr>
            <a:picLocks noChangeAspect="1"/>
          </p:cNvPicPr>
          <p:nvPr/>
        </p:nvPicPr>
        <p:blipFill>
          <a:blip r:embed="rId3" cstate="print"/>
          <a:stretch>
            <a:fillRect/>
          </a:stretch>
        </p:blipFill>
        <p:spPr>
          <a:xfrm>
            <a:off x="4648200" y="3962400"/>
            <a:ext cx="3962400" cy="2749550"/>
          </a:xfrm>
          <a:prstGeom prst="rect">
            <a:avLst/>
          </a:prstGeom>
          <a:ln>
            <a:noFill/>
          </a:ln>
          <a:effectLst>
            <a:outerShdw blurRad="292100" dist="139700" dir="2700000" algn="tl" rotWithShape="0">
              <a:srgbClr val="333333">
                <a:alpha val="65000"/>
              </a:srgbClr>
            </a:outerShdw>
          </a:effectLst>
        </p:spPr>
      </p:pic>
      <p:pic>
        <p:nvPicPr>
          <p:cNvPr id="5" name="Picture 4" descr="66.jpg"/>
          <p:cNvPicPr>
            <a:picLocks noChangeAspect="1"/>
          </p:cNvPicPr>
          <p:nvPr/>
        </p:nvPicPr>
        <p:blipFill>
          <a:blip r:embed="rId4" cstate="print"/>
          <a:stretch>
            <a:fillRect/>
          </a:stretch>
        </p:blipFill>
        <p:spPr>
          <a:xfrm>
            <a:off x="4648200" y="1219200"/>
            <a:ext cx="3954463" cy="27686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grpSp>
        <p:nvGrpSpPr>
          <p:cNvPr id="40967" name="Group 6"/>
          <p:cNvGrpSpPr>
            <a:grpSpLocks/>
          </p:cNvGrpSpPr>
          <p:nvPr/>
        </p:nvGrpSpPr>
        <p:grpSpPr bwMode="auto">
          <a:xfrm>
            <a:off x="0" y="0"/>
            <a:ext cx="9144000" cy="6858000"/>
            <a:chOff x="0" y="0"/>
            <a:chExt cx="9144000" cy="6858000"/>
          </a:xfrm>
        </p:grpSpPr>
        <p:sp>
          <p:nvSpPr>
            <p:cNvPr id="8" name="Rectangle 7"/>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40969" name="Picture 4" descr="imagesCA2UB7NJ.jpg"/>
            <p:cNvPicPr>
              <a:picLocks noChangeAspect="1"/>
            </p:cNvPicPr>
            <p:nvPr/>
          </p:nvPicPr>
          <p:blipFill>
            <a:blip r:embed="rId5" cstate="print"/>
            <a:srcRect/>
            <a:stretch>
              <a:fillRect/>
            </a:stretch>
          </p:blipFill>
          <p:spPr bwMode="auto">
            <a:xfrm>
              <a:off x="0" y="0"/>
              <a:ext cx="1933575" cy="1447800"/>
            </a:xfrm>
            <a:prstGeom prst="rect">
              <a:avLst/>
            </a:prstGeom>
            <a:noFill/>
            <a:ln w="9525">
              <a:noFill/>
              <a:miter lim="800000"/>
              <a:headEnd/>
              <a:tailEnd/>
            </a:ln>
          </p:spPr>
        </p:pic>
        <p:sp>
          <p:nvSpPr>
            <p:cNvPr id="10" name="Rectangle 9"/>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ransition spd="slow">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00200" y="0"/>
            <a:ext cx="7543800" cy="12192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3" name="Title 1"/>
          <p:cNvSpPr>
            <a:spLocks noGrp="1"/>
          </p:cNvSpPr>
          <p:nvPr>
            <p:ph type="ctrTitle"/>
          </p:nvPr>
        </p:nvSpPr>
        <p:spPr>
          <a:xfrm>
            <a:off x="1676400" y="1219200"/>
            <a:ext cx="7467600" cy="5638800"/>
          </a:xfrm>
        </p:spPr>
        <p:txBody>
          <a:bodyPr/>
          <a:lstStyle/>
          <a:p>
            <a:pPr eaLnBrk="1" hangingPunct="1"/>
            <a:r>
              <a:rPr lang="en-US" sz="2800" smtClean="0">
                <a:solidFill>
                  <a:schemeClr val="bg1"/>
                </a:solidFill>
                <a:latin typeface="Hurry Up" pitchFamily="2" charset="0"/>
              </a:rPr>
              <a:t>Female Sheep  </a:t>
            </a:r>
            <a:br>
              <a:rPr lang="en-US" sz="2800" smtClean="0">
                <a:solidFill>
                  <a:schemeClr val="bg1"/>
                </a:solidFill>
                <a:latin typeface="Hurry Up" pitchFamily="2" charset="0"/>
              </a:rPr>
            </a:br>
            <a:r>
              <a:rPr lang="en-US" sz="2800" smtClean="0">
                <a:solidFill>
                  <a:schemeClr val="bg1"/>
                </a:solidFill>
                <a:latin typeface="Hurry Up" pitchFamily="2" charset="0"/>
              </a:rPr>
              <a:t>are called “Ewes”</a:t>
            </a:r>
            <a:br>
              <a:rPr lang="en-US" sz="2800" smtClean="0">
                <a:solidFill>
                  <a:schemeClr val="bg1"/>
                </a:solidFill>
                <a:latin typeface="Hurry Up" pitchFamily="2" charset="0"/>
              </a:rPr>
            </a:br>
            <a:r>
              <a:rPr lang="en-US" sz="2800" smtClean="0">
                <a:solidFill>
                  <a:schemeClr val="bg1"/>
                </a:solidFill>
                <a:latin typeface="Boopee" pitchFamily="2" charset="0"/>
              </a:rPr>
              <a:t>“ Dolly”  and “Willi” are two of our ewes.</a:t>
            </a:r>
            <a:br>
              <a:rPr lang="en-US" sz="2800" smtClean="0">
                <a:solidFill>
                  <a:schemeClr val="bg1"/>
                </a:solidFill>
                <a:latin typeface="Boopee" pitchFamily="2" charset="0"/>
              </a:rPr>
            </a:br>
            <a:r>
              <a:rPr lang="en-US" sz="2800" smtClean="0">
                <a:solidFill>
                  <a:schemeClr val="bg1"/>
                </a:solidFill>
                <a:latin typeface="Hurry Up" pitchFamily="2" charset="0"/>
              </a:rPr>
              <a:t/>
            </a:r>
            <a:br>
              <a:rPr lang="en-US" sz="2800" smtClean="0">
                <a:solidFill>
                  <a:schemeClr val="bg1"/>
                </a:solidFill>
                <a:latin typeface="Hurry Up" pitchFamily="2" charset="0"/>
              </a:rPr>
            </a:br>
            <a:r>
              <a:rPr lang="en-US" sz="2800" smtClean="0">
                <a:solidFill>
                  <a:schemeClr val="bg1"/>
                </a:solidFill>
                <a:latin typeface="Hurry Up" pitchFamily="2" charset="0"/>
              </a:rPr>
              <a:t>Male Sheep </a:t>
            </a:r>
            <a:br>
              <a:rPr lang="en-US" sz="2800" smtClean="0">
                <a:solidFill>
                  <a:schemeClr val="bg1"/>
                </a:solidFill>
                <a:latin typeface="Hurry Up" pitchFamily="2" charset="0"/>
              </a:rPr>
            </a:br>
            <a:r>
              <a:rPr lang="en-US" sz="2800" smtClean="0">
                <a:solidFill>
                  <a:schemeClr val="bg1"/>
                </a:solidFill>
                <a:latin typeface="Hurry Up" pitchFamily="2" charset="0"/>
              </a:rPr>
              <a:t>are called “Rams”</a:t>
            </a:r>
            <a:br>
              <a:rPr lang="en-US" sz="2800" smtClean="0">
                <a:solidFill>
                  <a:schemeClr val="bg1"/>
                </a:solidFill>
                <a:latin typeface="Hurry Up" pitchFamily="2" charset="0"/>
              </a:rPr>
            </a:br>
            <a:r>
              <a:rPr lang="en-US" sz="2800" smtClean="0">
                <a:solidFill>
                  <a:schemeClr val="bg1"/>
                </a:solidFill>
                <a:latin typeface="Boopee" pitchFamily="2" charset="0"/>
              </a:rPr>
              <a:t/>
            </a:r>
            <a:br>
              <a:rPr lang="en-US" sz="2800" smtClean="0">
                <a:solidFill>
                  <a:schemeClr val="bg1"/>
                </a:solidFill>
                <a:latin typeface="Boopee" pitchFamily="2" charset="0"/>
              </a:rPr>
            </a:br>
            <a:r>
              <a:rPr lang="en-US" sz="2800" smtClean="0">
                <a:solidFill>
                  <a:schemeClr val="bg1"/>
                </a:solidFill>
                <a:latin typeface="Hurry Up" pitchFamily="2" charset="0"/>
              </a:rPr>
              <a:t/>
            </a:r>
            <a:br>
              <a:rPr lang="en-US" sz="2800" smtClean="0">
                <a:solidFill>
                  <a:schemeClr val="bg1"/>
                </a:solidFill>
                <a:latin typeface="Hurry Up" pitchFamily="2" charset="0"/>
              </a:rPr>
            </a:br>
            <a:r>
              <a:rPr lang="en-US" sz="2800" smtClean="0">
                <a:solidFill>
                  <a:schemeClr val="bg1"/>
                </a:solidFill>
                <a:latin typeface="Hurry Up" pitchFamily="2" charset="0"/>
              </a:rPr>
              <a:t>Baby Sheep </a:t>
            </a:r>
            <a:br>
              <a:rPr lang="en-US" sz="2800" smtClean="0">
                <a:solidFill>
                  <a:schemeClr val="bg1"/>
                </a:solidFill>
                <a:latin typeface="Hurry Up" pitchFamily="2" charset="0"/>
              </a:rPr>
            </a:br>
            <a:r>
              <a:rPr lang="en-US" sz="2800" smtClean="0">
                <a:solidFill>
                  <a:schemeClr val="bg1"/>
                </a:solidFill>
                <a:latin typeface="Hurry Up" pitchFamily="2" charset="0"/>
              </a:rPr>
              <a:t>are called “Lambs”</a:t>
            </a:r>
            <a:br>
              <a:rPr lang="en-US" sz="2800" smtClean="0">
                <a:solidFill>
                  <a:schemeClr val="bg1"/>
                </a:solidFill>
                <a:latin typeface="Hurry Up" pitchFamily="2" charset="0"/>
              </a:rPr>
            </a:br>
            <a:r>
              <a:rPr lang="en-US" sz="2800" smtClean="0">
                <a:solidFill>
                  <a:schemeClr val="bg1"/>
                </a:solidFill>
                <a:latin typeface="Boopee" pitchFamily="2" charset="0"/>
              </a:rPr>
              <a:t>“4 J” is one of lambs.</a:t>
            </a:r>
            <a:br>
              <a:rPr lang="en-US" sz="2800" smtClean="0">
                <a:solidFill>
                  <a:schemeClr val="bg1"/>
                </a:solidFill>
                <a:latin typeface="Boopee" pitchFamily="2" charset="0"/>
              </a:rPr>
            </a:br>
            <a:r>
              <a:rPr lang="en-US" sz="2800" smtClean="0">
                <a:solidFill>
                  <a:schemeClr val="bg1"/>
                </a:solidFill>
                <a:latin typeface="Boopee" pitchFamily="2" charset="0"/>
              </a:rPr>
              <a:t/>
            </a:r>
            <a:br>
              <a:rPr lang="en-US" sz="2800" smtClean="0">
                <a:solidFill>
                  <a:schemeClr val="bg1"/>
                </a:solidFill>
                <a:latin typeface="Boopee" pitchFamily="2" charset="0"/>
              </a:rPr>
            </a:br>
            <a:r>
              <a:rPr lang="en-US" sz="2800" smtClean="0">
                <a:solidFill>
                  <a:schemeClr val="bg1"/>
                </a:solidFill>
                <a:latin typeface="Hurry Up" pitchFamily="2" charset="0"/>
              </a:rPr>
              <a:t>Sleep live in groups called “Flocks”</a:t>
            </a:r>
          </a:p>
        </p:txBody>
      </p:sp>
      <p:sp>
        <p:nvSpPr>
          <p:cNvPr id="4" name="Rectangle 3"/>
          <p:cNvSpPr/>
          <p:nvPr/>
        </p:nvSpPr>
        <p:spPr>
          <a:xfrm>
            <a:off x="0" y="0"/>
            <a:ext cx="16764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5125" name="Picture 4" descr="imagesCA2UB7NJ.jpg"/>
          <p:cNvPicPr>
            <a:picLocks noChangeAspect="1"/>
          </p:cNvPicPr>
          <p:nvPr/>
        </p:nvPicPr>
        <p:blipFill>
          <a:blip r:embed="rId2" cstate="print"/>
          <a:srcRect/>
          <a:stretch>
            <a:fillRect/>
          </a:stretch>
        </p:blipFill>
        <p:spPr bwMode="auto">
          <a:xfrm>
            <a:off x="0" y="0"/>
            <a:ext cx="1676400" cy="1255713"/>
          </a:xfrm>
          <a:prstGeom prst="rect">
            <a:avLst/>
          </a:prstGeom>
          <a:noFill/>
          <a:ln w="9525">
            <a:noFill/>
            <a:miter lim="800000"/>
            <a:headEnd/>
            <a:tailEnd/>
          </a:ln>
        </p:spPr>
      </p:pic>
      <p:sp>
        <p:nvSpPr>
          <p:cNvPr id="7" name="Title 1"/>
          <p:cNvSpPr txBox="1">
            <a:spLocks/>
          </p:cNvSpPr>
          <p:nvPr/>
        </p:nvSpPr>
        <p:spPr>
          <a:xfrm>
            <a:off x="1676400" y="0"/>
            <a:ext cx="7467600" cy="1219200"/>
          </a:xfrm>
          <a:prstGeom prst="rect">
            <a:avLst/>
          </a:prstGeom>
        </p:spPr>
        <p:txBody>
          <a:bodyPr anchor="ctr"/>
          <a:lstStyle/>
          <a:p>
            <a:pPr algn="ctr" fontAlgn="auto">
              <a:spcAft>
                <a:spcPts val="0"/>
              </a:spcAft>
              <a:defRPr/>
            </a:pPr>
            <a:r>
              <a:rPr lang="en-US" sz="6600" dirty="0">
                <a:solidFill>
                  <a:schemeClr val="bg1"/>
                </a:solidFill>
                <a:effectLst>
                  <a:outerShdw blurRad="38100" dist="38100" dir="2700000" algn="tl">
                    <a:srgbClr val="000000">
                      <a:alpha val="43137"/>
                    </a:srgbClr>
                  </a:outerShdw>
                </a:effectLst>
                <a:latin typeface="Hurry Up" pitchFamily="2" charset="0"/>
                <a:ea typeface="+mj-ea"/>
                <a:cs typeface="+mj-cs"/>
              </a:rPr>
              <a:t>Sheep</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b="1" smtClean="0">
                <a:solidFill>
                  <a:schemeClr val="bg1"/>
                </a:solidFill>
                <a:latin typeface="Miriam Fixed" pitchFamily="49" charset="-79"/>
                <a:cs typeface="Miriam Fixed" pitchFamily="49" charset="-79"/>
              </a:rPr>
              <a:t>Got Milk?</a:t>
            </a:r>
          </a:p>
        </p:txBody>
      </p:sp>
      <p:sp>
        <p:nvSpPr>
          <p:cNvPr id="10" name="Content Placeholder 9"/>
          <p:cNvSpPr>
            <a:spLocks noGrp="1"/>
          </p:cNvSpPr>
          <p:nvPr>
            <p:ph sz="half" idx="2"/>
          </p:nvPr>
        </p:nvSpPr>
        <p:spPr>
          <a:xfrm>
            <a:off x="4648200" y="1600200"/>
            <a:ext cx="4038600" cy="5257800"/>
          </a:xfrm>
        </p:spPr>
        <p:txBody>
          <a:bodyPr>
            <a:normAutofit lnSpcReduction="10000"/>
          </a:bodyPr>
          <a:lstStyle/>
          <a:p>
            <a:pPr>
              <a:buFont typeface="Arial" charset="0"/>
              <a:buChar char="•"/>
              <a:defRPr/>
            </a:pPr>
            <a:r>
              <a:rPr lang="en-US" sz="2400" dirty="0" smtClean="0">
                <a:solidFill>
                  <a:schemeClr val="bg1"/>
                </a:solidFill>
                <a:latin typeface="Pristina" pitchFamily="66" charset="0"/>
              </a:rPr>
              <a:t>Around 9.2 million cows are milked on 110,000 farms in the united states</a:t>
            </a:r>
          </a:p>
          <a:p>
            <a:pPr>
              <a:buFont typeface="Arial" charset="0"/>
              <a:buChar char="•"/>
              <a:defRPr/>
            </a:pPr>
            <a:endParaRPr lang="en-US" dirty="0" smtClean="0">
              <a:solidFill>
                <a:schemeClr val="bg1"/>
              </a:solidFill>
              <a:latin typeface="Pristina" pitchFamily="66" charset="0"/>
            </a:endParaRPr>
          </a:p>
          <a:p>
            <a:pPr>
              <a:buFont typeface="Arial" charset="0"/>
              <a:buChar char="•"/>
              <a:defRPr/>
            </a:pPr>
            <a:endParaRPr lang="en-US" dirty="0" smtClean="0">
              <a:solidFill>
                <a:schemeClr val="bg1"/>
              </a:solidFill>
              <a:latin typeface="Pristina" pitchFamily="66" charset="0"/>
            </a:endParaRPr>
          </a:p>
          <a:p>
            <a:pPr>
              <a:buFont typeface="Arial" charset="0"/>
              <a:buChar char="•"/>
              <a:defRPr/>
            </a:pPr>
            <a:endParaRPr lang="en-US" dirty="0" smtClean="0">
              <a:solidFill>
                <a:schemeClr val="bg1"/>
              </a:solidFill>
              <a:latin typeface="Pristina" pitchFamily="66" charset="0"/>
            </a:endParaRPr>
          </a:p>
          <a:p>
            <a:pPr>
              <a:buFont typeface="Arial" charset="0"/>
              <a:buChar char="•"/>
              <a:defRPr/>
            </a:pPr>
            <a:endParaRPr lang="en-US" dirty="0" smtClean="0">
              <a:solidFill>
                <a:schemeClr val="bg1"/>
              </a:solidFill>
              <a:latin typeface="Pristina" pitchFamily="66" charset="0"/>
            </a:endParaRPr>
          </a:p>
          <a:p>
            <a:pPr>
              <a:buFont typeface="Arial" charset="0"/>
              <a:buChar char="•"/>
              <a:defRPr/>
            </a:pPr>
            <a:endParaRPr lang="en-US" dirty="0" smtClean="0">
              <a:solidFill>
                <a:schemeClr val="bg1"/>
              </a:solidFill>
              <a:latin typeface="Pristina" pitchFamily="66" charset="0"/>
            </a:endParaRPr>
          </a:p>
          <a:p>
            <a:pPr>
              <a:buFont typeface="Arial" charset="0"/>
              <a:buChar char="•"/>
              <a:defRPr/>
            </a:pPr>
            <a:endParaRPr lang="en-US" dirty="0" smtClean="0">
              <a:solidFill>
                <a:schemeClr val="bg1"/>
              </a:solidFill>
              <a:latin typeface="Pristina" pitchFamily="66" charset="0"/>
            </a:endParaRPr>
          </a:p>
          <a:p>
            <a:pPr>
              <a:buFont typeface="Arial" charset="0"/>
              <a:buChar char="•"/>
              <a:defRPr/>
            </a:pPr>
            <a:endParaRPr lang="en-US" dirty="0" smtClean="0">
              <a:solidFill>
                <a:schemeClr val="bg1"/>
              </a:solidFill>
              <a:latin typeface="Pristina" pitchFamily="66" charset="0"/>
            </a:endParaRPr>
          </a:p>
          <a:p>
            <a:pPr>
              <a:buFont typeface="Arial" charset="0"/>
              <a:buNone/>
              <a:defRPr/>
            </a:pPr>
            <a:endParaRPr lang="en-US" dirty="0" smtClean="0">
              <a:solidFill>
                <a:schemeClr val="bg1"/>
              </a:solidFill>
              <a:latin typeface="Pristina" pitchFamily="66" charset="0"/>
            </a:endParaRPr>
          </a:p>
          <a:p>
            <a:pPr algn="ctr">
              <a:buFont typeface="Arial" charset="0"/>
              <a:buNone/>
              <a:defRPr/>
            </a:pPr>
            <a:r>
              <a:rPr lang="en-US" dirty="0" smtClean="0">
                <a:solidFill>
                  <a:schemeClr val="bg1"/>
                </a:solidFill>
                <a:latin typeface="Pristina" pitchFamily="66" charset="0"/>
              </a:rPr>
              <a:t>100 cows per hour</a:t>
            </a:r>
            <a:endParaRPr lang="en-US" dirty="0">
              <a:solidFill>
                <a:schemeClr val="bg1"/>
              </a:solidFill>
              <a:latin typeface="Pristina" pitchFamily="66" charset="0"/>
            </a:endParaRPr>
          </a:p>
        </p:txBody>
      </p:sp>
      <p:pic>
        <p:nvPicPr>
          <p:cNvPr id="41988" name="Picture 4" descr="77.jpg"/>
          <p:cNvPicPr>
            <a:picLocks noChangeAspect="1"/>
          </p:cNvPicPr>
          <p:nvPr/>
        </p:nvPicPr>
        <p:blipFill>
          <a:blip r:embed="rId3" cstate="print"/>
          <a:srcRect/>
          <a:stretch>
            <a:fillRect/>
          </a:stretch>
        </p:blipFill>
        <p:spPr bwMode="auto">
          <a:xfrm>
            <a:off x="457200" y="2971800"/>
            <a:ext cx="3886200" cy="2982913"/>
          </a:xfrm>
          <a:prstGeom prst="rect">
            <a:avLst/>
          </a:prstGeom>
          <a:noFill/>
          <a:ln w="9525">
            <a:noFill/>
            <a:miter lim="800000"/>
            <a:headEnd/>
            <a:tailEnd/>
          </a:ln>
        </p:spPr>
      </p:pic>
      <p:sp>
        <p:nvSpPr>
          <p:cNvPr id="11" name="Content Placeholder 10"/>
          <p:cNvSpPr>
            <a:spLocks noGrp="1"/>
          </p:cNvSpPr>
          <p:nvPr>
            <p:ph sz="half" idx="1"/>
          </p:nvPr>
        </p:nvSpPr>
        <p:spPr>
          <a:xfrm>
            <a:off x="381000" y="1600200"/>
            <a:ext cx="4038600" cy="5257800"/>
          </a:xfrm>
        </p:spPr>
        <p:txBody>
          <a:bodyPr>
            <a:normAutofit lnSpcReduction="10000"/>
          </a:bodyPr>
          <a:lstStyle/>
          <a:p>
            <a:pPr>
              <a:buFont typeface="Arial" charset="0"/>
              <a:buChar char="•"/>
              <a:defRPr/>
            </a:pPr>
            <a:r>
              <a:rPr lang="en-US" sz="2400" dirty="0" smtClean="0">
                <a:solidFill>
                  <a:schemeClr val="bg1"/>
                </a:solidFill>
                <a:latin typeface="Pristina" pitchFamily="66" charset="0"/>
              </a:rPr>
              <a:t>More 99% of dairy farms are family owned and operated</a:t>
            </a:r>
          </a:p>
          <a:p>
            <a:pPr>
              <a:buFont typeface="Arial" charset="0"/>
              <a:buChar char="•"/>
              <a:defRPr/>
            </a:pPr>
            <a:endParaRPr lang="en-US" dirty="0" smtClean="0">
              <a:solidFill>
                <a:schemeClr val="bg1"/>
              </a:solidFill>
              <a:latin typeface="Pristina" pitchFamily="66" charset="0"/>
            </a:endParaRPr>
          </a:p>
          <a:p>
            <a:pPr>
              <a:buFont typeface="Arial" charset="0"/>
              <a:buChar char="•"/>
              <a:defRPr/>
            </a:pPr>
            <a:endParaRPr lang="en-US" dirty="0" smtClean="0">
              <a:solidFill>
                <a:schemeClr val="bg1"/>
              </a:solidFill>
              <a:latin typeface="Pristina" pitchFamily="66" charset="0"/>
            </a:endParaRPr>
          </a:p>
          <a:p>
            <a:pPr>
              <a:buFont typeface="Arial" charset="0"/>
              <a:buChar char="•"/>
              <a:defRPr/>
            </a:pPr>
            <a:endParaRPr lang="en-US" dirty="0" smtClean="0">
              <a:solidFill>
                <a:schemeClr val="bg1"/>
              </a:solidFill>
              <a:latin typeface="Pristina" pitchFamily="66" charset="0"/>
            </a:endParaRPr>
          </a:p>
          <a:p>
            <a:pPr>
              <a:buFont typeface="Arial" charset="0"/>
              <a:buNone/>
              <a:defRPr/>
            </a:pPr>
            <a:endParaRPr lang="en-US" dirty="0" smtClean="0">
              <a:solidFill>
                <a:schemeClr val="bg1"/>
              </a:solidFill>
              <a:latin typeface="Pristina" pitchFamily="66" charset="0"/>
            </a:endParaRPr>
          </a:p>
          <a:p>
            <a:pPr>
              <a:buFont typeface="Arial" charset="0"/>
              <a:buNone/>
              <a:defRPr/>
            </a:pPr>
            <a:endParaRPr lang="en-US" dirty="0" smtClean="0">
              <a:solidFill>
                <a:schemeClr val="bg1"/>
              </a:solidFill>
              <a:latin typeface="Pristina" pitchFamily="66" charset="0"/>
            </a:endParaRPr>
          </a:p>
          <a:p>
            <a:pPr>
              <a:buFont typeface="Arial" charset="0"/>
              <a:buNone/>
              <a:defRPr/>
            </a:pPr>
            <a:endParaRPr lang="en-US" dirty="0" smtClean="0">
              <a:solidFill>
                <a:schemeClr val="bg1"/>
              </a:solidFill>
              <a:latin typeface="Pristina" pitchFamily="66" charset="0"/>
            </a:endParaRPr>
          </a:p>
          <a:p>
            <a:pPr>
              <a:buFont typeface="Arial" charset="0"/>
              <a:buNone/>
              <a:defRPr/>
            </a:pPr>
            <a:endParaRPr lang="en-US" dirty="0" smtClean="0">
              <a:solidFill>
                <a:schemeClr val="bg1"/>
              </a:solidFill>
              <a:latin typeface="Pristina" pitchFamily="66" charset="0"/>
            </a:endParaRPr>
          </a:p>
          <a:p>
            <a:pPr>
              <a:buFont typeface="Arial" charset="0"/>
              <a:buNone/>
              <a:defRPr/>
            </a:pPr>
            <a:endParaRPr lang="en-US" dirty="0" smtClean="0">
              <a:solidFill>
                <a:schemeClr val="bg1"/>
              </a:solidFill>
              <a:latin typeface="Pristina" pitchFamily="66" charset="0"/>
            </a:endParaRPr>
          </a:p>
          <a:p>
            <a:pPr algn="ctr">
              <a:buFont typeface="Arial" charset="0"/>
              <a:buNone/>
              <a:defRPr/>
            </a:pPr>
            <a:r>
              <a:rPr lang="en-US" dirty="0" smtClean="0">
                <a:solidFill>
                  <a:schemeClr val="bg1"/>
                </a:solidFill>
                <a:latin typeface="Pristina" pitchFamily="66" charset="0"/>
              </a:rPr>
              <a:t>6 cows per hour</a:t>
            </a:r>
            <a:endParaRPr lang="en-US" dirty="0">
              <a:solidFill>
                <a:schemeClr val="bg1"/>
              </a:solidFill>
              <a:latin typeface="Pristina" pitchFamily="66" charset="0"/>
            </a:endParaRPr>
          </a:p>
        </p:txBody>
      </p:sp>
      <p:pic>
        <p:nvPicPr>
          <p:cNvPr id="41990" name="Picture 11" descr="7.jpg"/>
          <p:cNvPicPr>
            <a:picLocks noChangeAspect="1"/>
          </p:cNvPicPr>
          <p:nvPr/>
        </p:nvPicPr>
        <p:blipFill>
          <a:blip r:embed="rId4" cstate="print"/>
          <a:srcRect/>
          <a:stretch>
            <a:fillRect/>
          </a:stretch>
        </p:blipFill>
        <p:spPr bwMode="auto">
          <a:xfrm>
            <a:off x="4648200" y="3048000"/>
            <a:ext cx="3911600" cy="2933700"/>
          </a:xfrm>
          <a:prstGeom prst="rect">
            <a:avLst/>
          </a:prstGeom>
          <a:noFill/>
          <a:ln w="9525">
            <a:noFill/>
            <a:miter lim="800000"/>
            <a:headEnd/>
            <a:tailEnd/>
          </a:ln>
        </p:spPr>
      </p:pic>
      <p:sp>
        <p:nvSpPr>
          <p:cNvPr id="7" name="Rectangle 6"/>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grpSp>
        <p:nvGrpSpPr>
          <p:cNvPr id="41992" name="Group 7"/>
          <p:cNvGrpSpPr>
            <a:grpSpLocks/>
          </p:cNvGrpSpPr>
          <p:nvPr/>
        </p:nvGrpSpPr>
        <p:grpSpPr bwMode="auto">
          <a:xfrm>
            <a:off x="0" y="0"/>
            <a:ext cx="9144000" cy="6858000"/>
            <a:chOff x="0" y="0"/>
            <a:chExt cx="9144000" cy="6858000"/>
          </a:xfrm>
        </p:grpSpPr>
        <p:sp>
          <p:nvSpPr>
            <p:cNvPr id="9" name="Rectangle 8"/>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41994" name="Picture 4" descr="imagesCA2UB7NJ.jpg"/>
            <p:cNvPicPr>
              <a:picLocks noChangeAspect="1"/>
            </p:cNvPicPr>
            <p:nvPr/>
          </p:nvPicPr>
          <p:blipFill>
            <a:blip r:embed="rId5" cstate="print"/>
            <a:srcRect/>
            <a:stretch>
              <a:fillRect/>
            </a:stretch>
          </p:blipFill>
          <p:spPr bwMode="auto">
            <a:xfrm>
              <a:off x="0" y="0"/>
              <a:ext cx="1933575" cy="1447800"/>
            </a:xfrm>
            <a:prstGeom prst="rect">
              <a:avLst/>
            </a:prstGeom>
            <a:noFill/>
            <a:ln w="9525">
              <a:noFill/>
              <a:miter lim="800000"/>
              <a:headEnd/>
              <a:tailEnd/>
            </a:ln>
          </p:spPr>
        </p:pic>
        <p:sp>
          <p:nvSpPr>
            <p:cNvPr id="14" name="Rectangle 13"/>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ransition spd="slow">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13522">
            <a:off x="494492" y="2519088"/>
            <a:ext cx="8229600" cy="1143000"/>
          </a:xfrm>
        </p:spPr>
        <p:txBody>
          <a:bodyPr>
            <a:noAutofit/>
          </a:bodyPr>
          <a:lstStyle/>
          <a:p>
            <a:pPr>
              <a:defRPr/>
            </a:pPr>
            <a:r>
              <a:rPr lang="en-US" sz="8000" dirty="0" smtClean="0">
                <a:solidFill>
                  <a:schemeClr val="bg1"/>
                </a:solidFill>
                <a:effectLst>
                  <a:glow rad="228600">
                    <a:schemeClr val="accent5">
                      <a:satMod val="175000"/>
                      <a:alpha val="40000"/>
                    </a:schemeClr>
                  </a:glow>
                </a:effectLst>
              </a:rPr>
              <a:t>Did you know….</a:t>
            </a:r>
            <a:endParaRPr lang="en-US" sz="8000" dirty="0">
              <a:solidFill>
                <a:schemeClr val="bg1"/>
              </a:solidFill>
              <a:effectLst>
                <a:glow rad="228600">
                  <a:schemeClr val="accent5">
                    <a:satMod val="175000"/>
                    <a:alpha val="40000"/>
                  </a:schemeClr>
                </a:glow>
              </a:effectLst>
            </a:endParaRPr>
          </a:p>
        </p:txBody>
      </p:sp>
      <p:sp>
        <p:nvSpPr>
          <p:cNvPr id="3" name="Rectangle 2"/>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spTree>
  </p:cSld>
  <p:clrMapOvr>
    <a:masterClrMapping/>
  </p:clrMapOvr>
  <p:transition spd="slow">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0"/>
            <a:ext cx="4038600" cy="4525963"/>
          </a:xfrm>
        </p:spPr>
        <p:txBody>
          <a:bodyPr/>
          <a:lstStyle/>
          <a:p>
            <a:pPr>
              <a:buFont typeface="Arial" charset="0"/>
              <a:buChar char="•"/>
              <a:defRPr/>
            </a:pPr>
            <a:r>
              <a:rPr lang="en-US" sz="3200" b="1" dirty="0">
                <a:solidFill>
                  <a:schemeClr val="accent1">
                    <a:lumMod val="75000"/>
                  </a:schemeClr>
                </a:solidFill>
                <a:latin typeface="Curlz MT" pitchFamily="82" charset="0"/>
              </a:rPr>
              <a:t>Cows are able to see color</a:t>
            </a:r>
            <a:r>
              <a:rPr lang="en-US" sz="3200" b="1" dirty="0" smtClean="0">
                <a:solidFill>
                  <a:schemeClr val="accent1">
                    <a:lumMod val="75000"/>
                  </a:schemeClr>
                </a:solidFill>
                <a:latin typeface="Curlz MT" pitchFamily="82" charset="0"/>
              </a:rPr>
              <a:t>.</a:t>
            </a:r>
          </a:p>
          <a:p>
            <a:pPr>
              <a:buFont typeface="Arial" charset="0"/>
              <a:buChar char="•"/>
              <a:defRPr/>
            </a:pPr>
            <a:r>
              <a:rPr lang="en-US" sz="3200" b="1" dirty="0" smtClean="0">
                <a:solidFill>
                  <a:schemeClr val="accent1">
                    <a:lumMod val="75000"/>
                  </a:schemeClr>
                </a:solidFill>
                <a:latin typeface="Curlz MT" pitchFamily="82" charset="0"/>
              </a:rPr>
              <a:t> </a:t>
            </a:r>
            <a:r>
              <a:rPr lang="en-US" sz="3200" b="1" dirty="0">
                <a:solidFill>
                  <a:schemeClr val="accent1">
                    <a:lumMod val="75000"/>
                  </a:schemeClr>
                </a:solidFill>
                <a:latin typeface="Curlz MT" pitchFamily="82" charset="0"/>
              </a:rPr>
              <a:t>Cows can see almost 360-degree panoramic </a:t>
            </a:r>
            <a:r>
              <a:rPr lang="en-US" sz="3200" b="1" dirty="0" smtClean="0">
                <a:solidFill>
                  <a:schemeClr val="accent1">
                    <a:lumMod val="75000"/>
                  </a:schemeClr>
                </a:solidFill>
                <a:latin typeface="Curlz MT" pitchFamily="82" charset="0"/>
              </a:rPr>
              <a:t>vision</a:t>
            </a:r>
          </a:p>
          <a:p>
            <a:pPr>
              <a:buFont typeface="Arial" charset="0"/>
              <a:buChar char="•"/>
              <a:defRPr/>
            </a:pPr>
            <a:r>
              <a:rPr lang="en-US" sz="3200" b="1" dirty="0" smtClean="0">
                <a:solidFill>
                  <a:schemeClr val="accent1">
                    <a:lumMod val="75000"/>
                  </a:schemeClr>
                </a:solidFill>
                <a:latin typeface="Curlz MT" pitchFamily="82" charset="0"/>
              </a:rPr>
              <a:t>Cows can smell </a:t>
            </a:r>
            <a:r>
              <a:rPr lang="en-US" sz="3200" b="1" dirty="0">
                <a:solidFill>
                  <a:schemeClr val="accent1">
                    <a:lumMod val="75000"/>
                  </a:schemeClr>
                </a:solidFill>
                <a:latin typeface="Curlz MT" pitchFamily="82" charset="0"/>
              </a:rPr>
              <a:t>up to 5 miles away </a:t>
            </a:r>
          </a:p>
          <a:p>
            <a:pPr>
              <a:buFont typeface="Arial" charset="0"/>
              <a:buChar char="•"/>
              <a:defRPr/>
            </a:pPr>
            <a:endParaRPr lang="en-US" dirty="0"/>
          </a:p>
        </p:txBody>
      </p:sp>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spTree>
  </p:cSld>
  <p:clrMapOvr>
    <a:masterClrMapping/>
  </p:clrMapOvr>
  <p:transition spd="slow">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457200" y="1600200"/>
            <a:ext cx="3962400" cy="4525963"/>
          </a:xfrm>
        </p:spPr>
        <p:txBody>
          <a:bodyPr/>
          <a:lstStyle/>
          <a:p>
            <a:r>
              <a:rPr lang="en-US" smtClean="0">
                <a:latin typeface="Papyrus" pitchFamily="66" charset="0"/>
              </a:rPr>
              <a:t>Cows can live up to 25 yrs</a:t>
            </a:r>
          </a:p>
          <a:p>
            <a:endParaRPr lang="en-US" smtClean="0">
              <a:latin typeface="Papyrus" pitchFamily="66" charset="0"/>
            </a:endParaRPr>
          </a:p>
          <a:p>
            <a:r>
              <a:rPr lang="en-US" smtClean="0">
                <a:latin typeface="Papyrus" pitchFamily="66" charset="0"/>
              </a:rPr>
              <a:t>The oldest cow was Big bertha, who died just 3 months away from her 49</a:t>
            </a:r>
            <a:r>
              <a:rPr lang="en-US" baseline="30000" smtClean="0">
                <a:latin typeface="Papyrus" pitchFamily="66" charset="0"/>
              </a:rPr>
              <a:t>th</a:t>
            </a:r>
            <a:r>
              <a:rPr lang="en-US" smtClean="0">
                <a:latin typeface="Papyrus" pitchFamily="66" charset="0"/>
              </a:rPr>
              <a:t> birthday</a:t>
            </a:r>
          </a:p>
        </p:txBody>
      </p:sp>
      <p:pic>
        <p:nvPicPr>
          <p:cNvPr id="5" name="Picture 4" descr="Facecow1.jpg"/>
          <p:cNvPicPr>
            <a:picLocks noChangeAspect="1"/>
          </p:cNvPicPr>
          <p:nvPr/>
        </p:nvPicPr>
        <p:blipFill>
          <a:blip r:embed="rId3" cstate="print"/>
          <a:stretch>
            <a:fillRect/>
          </a:stretch>
        </p:blipFill>
        <p:spPr>
          <a:xfrm>
            <a:off x="4572000" y="228600"/>
            <a:ext cx="4419600" cy="6380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spTree>
  </p:cSld>
  <p:clrMapOvr>
    <a:masterClrMapping/>
  </p:clrMapOvr>
  <p:transition spd="slow">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te%20calf.jpg"/>
          <p:cNvPicPr>
            <a:picLocks noChangeAspect="1"/>
          </p:cNvPicPr>
          <p:nvPr/>
        </p:nvPicPr>
        <p:blipFill>
          <a:blip r:embed="rId3" cstate="print"/>
          <a:stretch>
            <a:fillRect/>
          </a:stretch>
        </p:blipFill>
        <p:spPr>
          <a:xfrm>
            <a:off x="2667000" y="381000"/>
            <a:ext cx="4526280" cy="6172200"/>
          </a:xfrm>
          <a:prstGeom prst="rect">
            <a:avLst/>
          </a:prstGeom>
          <a:ln>
            <a:noFill/>
          </a:ln>
          <a:effectLst>
            <a:softEdge rad="112500"/>
          </a:effectLst>
        </p:spPr>
      </p:pic>
      <p:sp>
        <p:nvSpPr>
          <p:cNvPr id="3" name="Content Placeholder 2"/>
          <p:cNvSpPr>
            <a:spLocks noGrp="1"/>
          </p:cNvSpPr>
          <p:nvPr>
            <p:ph idx="1"/>
          </p:nvPr>
        </p:nvSpPr>
        <p:spPr>
          <a:xfrm>
            <a:off x="0" y="4038600"/>
            <a:ext cx="4495800" cy="1676400"/>
          </a:xfrm>
        </p:spPr>
        <p:txBody>
          <a:bodyPr>
            <a:normAutofit fontScale="92500"/>
          </a:bodyPr>
          <a:lstStyle/>
          <a:p>
            <a:pPr marL="514350" indent="-514350" algn="ctr">
              <a:buFont typeface="Arial" charset="0"/>
              <a:buNone/>
              <a:defRPr/>
            </a:pPr>
            <a:r>
              <a:rPr lang="en-US" dirty="0" smtClean="0">
                <a:latin typeface="Jokerman" pitchFamily="82" charset="0"/>
              </a:rPr>
              <a:t>Cows do not bite grass they curl their tongue around it!</a:t>
            </a:r>
          </a:p>
          <a:p>
            <a:pPr>
              <a:buFont typeface="Arial" charset="0"/>
              <a:buChar char="•"/>
              <a:defRPr/>
            </a:pPr>
            <a:endParaRPr lang="en-US" dirty="0"/>
          </a:p>
        </p:txBody>
      </p:sp>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228600" y="0"/>
            <a:ext cx="7543800" cy="990600"/>
          </a:xfrm>
        </p:spPr>
        <p:txBody>
          <a:bodyPr/>
          <a:lstStyle/>
          <a:p>
            <a:pPr>
              <a:buFont typeface="Arial" pitchFamily="34" charset="0"/>
              <a:buNone/>
            </a:pPr>
            <a:r>
              <a:rPr lang="en-US" smtClean="0">
                <a:latin typeface="Curlz MT" pitchFamily="82" charset="0"/>
              </a:rPr>
              <a:t>No two cow have the same pattern or spots!</a:t>
            </a:r>
          </a:p>
        </p:txBody>
      </p:sp>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grpSp>
        <p:nvGrpSpPr>
          <p:cNvPr id="47108" name="Group 4"/>
          <p:cNvGrpSpPr>
            <a:grpSpLocks/>
          </p:cNvGrpSpPr>
          <p:nvPr/>
        </p:nvGrpSpPr>
        <p:grpSpPr bwMode="auto">
          <a:xfrm>
            <a:off x="0" y="0"/>
            <a:ext cx="9144000" cy="6858000"/>
            <a:chOff x="0" y="0"/>
            <a:chExt cx="9144000" cy="6858000"/>
          </a:xfrm>
        </p:grpSpPr>
        <p:sp>
          <p:nvSpPr>
            <p:cNvPr id="6" name="Rectangle 5"/>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47110" name="Picture 4" descr="imagesCA2UB7NJ.jpg"/>
            <p:cNvPicPr>
              <a:picLocks noChangeAspect="1"/>
            </p:cNvPicPr>
            <p:nvPr/>
          </p:nvPicPr>
          <p:blipFill>
            <a:blip r:embed="rId3" cstate="print"/>
            <a:srcRect/>
            <a:stretch>
              <a:fillRect/>
            </a:stretch>
          </p:blipFill>
          <p:spPr bwMode="auto">
            <a:xfrm>
              <a:off x="0" y="0"/>
              <a:ext cx="1933575" cy="1447800"/>
            </a:xfrm>
            <a:prstGeom prst="rect">
              <a:avLst/>
            </a:prstGeom>
            <a:noFill/>
            <a:ln w="9525">
              <a:noFill/>
              <a:miter lim="800000"/>
              <a:headEnd/>
              <a:tailEnd/>
            </a:ln>
          </p:spPr>
        </p:pic>
        <p:sp>
          <p:nvSpPr>
            <p:cNvPr id="8" name="Rectangle 7"/>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ransition spd="slow">
    <p:spli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1295400" y="228600"/>
            <a:ext cx="6629400" cy="1371600"/>
          </a:xfrm>
        </p:spPr>
        <p:txBody>
          <a:bodyPr/>
          <a:lstStyle/>
          <a:p>
            <a:pPr algn="ctr">
              <a:buFont typeface="Arial" pitchFamily="34" charset="0"/>
              <a:buNone/>
            </a:pPr>
            <a:r>
              <a:rPr lang="en-US" smtClean="0">
                <a:latin typeface="Matisse ITC"/>
              </a:rPr>
              <a:t>A cow can climb up the stairs, but can’t go down them!</a:t>
            </a:r>
          </a:p>
          <a:p>
            <a:endParaRPr lang="en-US" smtClean="0"/>
          </a:p>
        </p:txBody>
      </p:sp>
      <p:pic>
        <p:nvPicPr>
          <p:cNvPr id="10" name="Picture 9" descr="cute-cows_407.jpg"/>
          <p:cNvPicPr>
            <a:picLocks noChangeAspect="1"/>
          </p:cNvPicPr>
          <p:nvPr/>
        </p:nvPicPr>
        <p:blipFill>
          <a:blip r:embed="rId3" cstate="print"/>
          <a:stretch>
            <a:fillRect/>
          </a:stretch>
        </p:blipFill>
        <p:spPr>
          <a:xfrm>
            <a:off x="381000" y="1676400"/>
            <a:ext cx="6781800" cy="452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Down Arrow 11"/>
          <p:cNvSpPr/>
          <p:nvPr/>
        </p:nvSpPr>
        <p:spPr>
          <a:xfrm>
            <a:off x="7848600" y="3124200"/>
            <a:ext cx="612775" cy="14351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quot;No&quot; Symbol 12"/>
          <p:cNvSpPr/>
          <p:nvPr/>
        </p:nvSpPr>
        <p:spPr>
          <a:xfrm>
            <a:off x="7315200" y="2819400"/>
            <a:ext cx="1828800" cy="1905000"/>
          </a:xfrm>
          <a:prstGeom prst="noSmoking">
            <a:avLst>
              <a:gd name="adj" fmla="val 707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 name="Rectangle 5"/>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grpSp>
        <p:nvGrpSpPr>
          <p:cNvPr id="48135" name="Group 6"/>
          <p:cNvGrpSpPr>
            <a:grpSpLocks/>
          </p:cNvGrpSpPr>
          <p:nvPr/>
        </p:nvGrpSpPr>
        <p:grpSpPr bwMode="auto">
          <a:xfrm>
            <a:off x="0" y="0"/>
            <a:ext cx="9144000" cy="6858000"/>
            <a:chOff x="0" y="0"/>
            <a:chExt cx="9144000" cy="6858000"/>
          </a:xfrm>
        </p:grpSpPr>
        <p:sp>
          <p:nvSpPr>
            <p:cNvPr id="8" name="Rectangle 7"/>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48137" name="Picture 4" descr="imagesCA2UB7NJ.jpg"/>
            <p:cNvPicPr>
              <a:picLocks noChangeAspect="1"/>
            </p:cNvPicPr>
            <p:nvPr/>
          </p:nvPicPr>
          <p:blipFill>
            <a:blip r:embed="rId4" cstate="print"/>
            <a:srcRect/>
            <a:stretch>
              <a:fillRect/>
            </a:stretch>
          </p:blipFill>
          <p:spPr bwMode="auto">
            <a:xfrm>
              <a:off x="0" y="0"/>
              <a:ext cx="1933575" cy="1447800"/>
            </a:xfrm>
            <a:prstGeom prst="rect">
              <a:avLst/>
            </a:prstGeom>
            <a:noFill/>
            <a:ln w="9525">
              <a:noFill/>
              <a:miter lim="800000"/>
              <a:headEnd/>
              <a:tailEnd/>
            </a:ln>
          </p:spPr>
        </p:pic>
        <p:sp>
          <p:nvSpPr>
            <p:cNvPr id="11" name="Rectangle 10"/>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ransition spd="slow">
    <p:wheel spokes="8"/>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49155"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Cattle</a:t>
            </a:r>
          </a:p>
        </p:txBody>
      </p:sp>
      <p:pic>
        <p:nvPicPr>
          <p:cNvPr id="49158" name="Picture 7"/>
          <p:cNvPicPr>
            <a:picLocks noChangeAspect="1" noChangeArrowheads="1"/>
          </p:cNvPicPr>
          <p:nvPr/>
        </p:nvPicPr>
        <p:blipFill>
          <a:blip r:embed="rId3" cstate="print"/>
          <a:srcRect l="51250" t="14000" r="23125" b="10001"/>
          <a:stretch>
            <a:fillRect/>
          </a:stretch>
        </p:blipFill>
        <p:spPr bwMode="auto">
          <a:xfrm>
            <a:off x="1981200" y="1524000"/>
            <a:ext cx="2878138" cy="5334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50179"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Horses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51203"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Horses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6147" name="Picture 4" descr="imagesCA2UB7NJ.jpg"/>
          <p:cNvPicPr>
            <a:picLocks noChangeAspect="1"/>
          </p:cNvPicPr>
          <p:nvPr/>
        </p:nvPicPr>
        <p:blipFill>
          <a:blip r:embed="rId3"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3810000" y="457200"/>
            <a:ext cx="3124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Sheep</a:t>
            </a:r>
          </a:p>
        </p:txBody>
      </p:sp>
      <p:pic>
        <p:nvPicPr>
          <p:cNvPr id="6150" name="Picture 8" descr="whitehousesheep.jpg"/>
          <p:cNvPicPr>
            <a:picLocks noChangeAspect="1"/>
          </p:cNvPicPr>
          <p:nvPr/>
        </p:nvPicPr>
        <p:blipFill>
          <a:blip r:embed="rId4" cstate="print"/>
          <a:srcRect t="32603"/>
          <a:stretch>
            <a:fillRect/>
          </a:stretch>
        </p:blipFill>
        <p:spPr bwMode="auto">
          <a:xfrm>
            <a:off x="1905000" y="3886200"/>
            <a:ext cx="7239000" cy="2971800"/>
          </a:xfrm>
          <a:prstGeom prst="rect">
            <a:avLst/>
          </a:prstGeom>
          <a:noFill/>
          <a:ln w="9525">
            <a:noFill/>
            <a:miter lim="800000"/>
            <a:headEnd/>
            <a:tailEnd/>
          </a:ln>
        </p:spPr>
      </p:pic>
      <p:sp>
        <p:nvSpPr>
          <p:cNvPr id="6151" name="Rectangle 9"/>
          <p:cNvSpPr>
            <a:spLocks noChangeArrowheads="1"/>
          </p:cNvSpPr>
          <p:nvPr/>
        </p:nvSpPr>
        <p:spPr bwMode="auto">
          <a:xfrm>
            <a:off x="1905000" y="1447800"/>
            <a:ext cx="7239000" cy="2124075"/>
          </a:xfrm>
          <a:prstGeom prst="rect">
            <a:avLst/>
          </a:prstGeom>
          <a:noFill/>
          <a:ln w="9525">
            <a:noFill/>
            <a:miter lim="800000"/>
            <a:headEnd/>
            <a:tailEnd/>
          </a:ln>
        </p:spPr>
        <p:txBody>
          <a:bodyPr>
            <a:spAutoFit/>
          </a:bodyPr>
          <a:lstStyle/>
          <a:p>
            <a:pPr algn="ctr"/>
            <a:r>
              <a:rPr lang="en-US" sz="3300">
                <a:solidFill>
                  <a:schemeClr val="bg1"/>
                </a:solidFill>
                <a:latin typeface="Boopee" pitchFamily="2" charset="0"/>
              </a:rPr>
              <a:t>When Woodrow Wilson was President, </a:t>
            </a:r>
          </a:p>
          <a:p>
            <a:pPr algn="ctr"/>
            <a:r>
              <a:rPr lang="en-US" sz="3300">
                <a:solidFill>
                  <a:schemeClr val="bg1"/>
                </a:solidFill>
                <a:latin typeface="Boopee" pitchFamily="2" charset="0"/>
              </a:rPr>
              <a:t>the First Lady had sheep </a:t>
            </a:r>
          </a:p>
          <a:p>
            <a:pPr algn="ctr"/>
            <a:r>
              <a:rPr lang="en-US" sz="3300">
                <a:solidFill>
                  <a:schemeClr val="bg1"/>
                </a:solidFill>
                <a:latin typeface="Boopee" pitchFamily="2" charset="0"/>
              </a:rPr>
              <a:t>graze on the White House lawn</a:t>
            </a:r>
          </a:p>
          <a:p>
            <a:pPr algn="ctr"/>
            <a:r>
              <a:rPr lang="en-US" sz="3300">
                <a:solidFill>
                  <a:schemeClr val="bg1"/>
                </a:solidFill>
                <a:latin typeface="Boopee" pitchFamily="2" charset="0"/>
              </a:rPr>
              <a:t> to keep it neat and well trimmed.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52227"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Horses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53251"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Horses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54275"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Horses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381000" y="0"/>
            <a:ext cx="8229600" cy="6126163"/>
          </a:xfrm>
        </p:spPr>
        <p:txBody>
          <a:bodyPr/>
          <a:lstStyle/>
          <a:p>
            <a:pPr eaLnBrk="1" hangingPunct="1">
              <a:buFont typeface="Arial" pitchFamily="34" charset="0"/>
              <a:buNone/>
            </a:pPr>
            <a:r>
              <a:rPr lang="en-US" smtClean="0"/>
              <a:t>Eggs</a:t>
            </a:r>
          </a:p>
          <a:p>
            <a:pPr eaLnBrk="1" hangingPunct="1">
              <a:buFont typeface="Arial" pitchFamily="34" charset="0"/>
              <a:buNone/>
            </a:pPr>
            <a:r>
              <a:rPr lang="en-US" smtClean="0"/>
              <a:t>Vinager</a:t>
            </a:r>
          </a:p>
          <a:p>
            <a:pPr eaLnBrk="1" hangingPunct="1">
              <a:buFont typeface="Arial" pitchFamily="34" charset="0"/>
              <a:buNone/>
            </a:pPr>
            <a:r>
              <a:rPr lang="en-US" smtClean="0"/>
              <a:t>Bandanas</a:t>
            </a:r>
          </a:p>
          <a:p>
            <a:pPr eaLnBrk="1" hangingPunct="1">
              <a:buFont typeface="Arial" pitchFamily="34" charset="0"/>
              <a:buNone/>
            </a:pPr>
            <a:r>
              <a:rPr lang="en-US" smtClean="0"/>
              <a:t>Half n Half</a:t>
            </a:r>
          </a:p>
          <a:p>
            <a:pPr eaLnBrk="1" hangingPunct="1">
              <a:buFont typeface="Arial" pitchFamily="34" charset="0"/>
              <a:buNone/>
            </a:pPr>
            <a:r>
              <a:rPr lang="en-US" smtClean="0"/>
              <a:t>Vanilla</a:t>
            </a:r>
          </a:p>
          <a:p>
            <a:pPr eaLnBrk="1" hangingPunct="1">
              <a:buFont typeface="Arial" pitchFamily="34" charset="0"/>
              <a:buNone/>
            </a:pPr>
            <a:r>
              <a:rPr lang="en-US" smtClean="0"/>
              <a:t>Quart  Ziplock</a:t>
            </a:r>
          </a:p>
          <a:p>
            <a:pPr eaLnBrk="1" hangingPunct="1">
              <a:buFont typeface="Arial" pitchFamily="34" charset="0"/>
              <a:buNone/>
            </a:pPr>
            <a:r>
              <a:rPr lang="en-US" smtClean="0"/>
              <a:t>Gallon Ziplock</a:t>
            </a:r>
          </a:p>
          <a:p>
            <a:pPr eaLnBrk="1" hangingPunct="1">
              <a:buFont typeface="Arial" pitchFamily="34" charset="0"/>
              <a:buNone/>
            </a:pPr>
            <a:r>
              <a:rPr lang="en-US" smtClean="0"/>
              <a:t>Rock Salt</a:t>
            </a:r>
          </a:p>
          <a:p>
            <a:pPr eaLnBrk="1" hangingPunct="1">
              <a:buFont typeface="Arial" pitchFamily="34" charset="0"/>
              <a:buNone/>
            </a:pPr>
            <a:r>
              <a:rPr lang="en-US" smtClean="0"/>
              <a:t>Paint for shed and barn</a:t>
            </a:r>
          </a:p>
          <a:p>
            <a:pPr eaLnBrk="1" hangingPunct="1">
              <a:buFont typeface="Arial" pitchFamily="34" charset="0"/>
              <a:buNone/>
            </a:pPr>
            <a:endParaRPr lang="en-US" smtClean="0"/>
          </a:p>
          <a:p>
            <a:pPr eaLnBrk="1" hangingPunct="1">
              <a:buFont typeface="Arial" pitchFamily="34" charset="0"/>
              <a:buNone/>
            </a:pPr>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56323"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Horses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57347" name="Picture 4" descr="imagesCA2UB7NJ.jpg"/>
          <p:cNvPicPr>
            <a:picLocks noChangeAspect="1"/>
          </p:cNvPicPr>
          <p:nvPr/>
        </p:nvPicPr>
        <p:blipFill>
          <a:blip r:embed="rId3" cstate="print"/>
          <a:srcRect/>
          <a:stretch>
            <a:fillRect/>
          </a:stretch>
        </p:blipFill>
        <p:spPr bwMode="auto">
          <a:xfrm>
            <a:off x="0" y="0"/>
            <a:ext cx="1933575" cy="1600200"/>
          </a:xfrm>
          <a:prstGeom prst="rect">
            <a:avLst/>
          </a:prstGeom>
          <a:noFill/>
          <a:ln w="9525">
            <a:noFill/>
            <a:miter lim="800000"/>
            <a:headEnd/>
            <a:tailEnd/>
          </a:ln>
        </p:spPr>
      </p:pic>
      <p:sp>
        <p:nvSpPr>
          <p:cNvPr id="6" name="Rectangle 5"/>
          <p:cNvSpPr/>
          <p:nvPr/>
        </p:nvSpPr>
        <p:spPr>
          <a:xfrm>
            <a:off x="1905000" y="0"/>
            <a:ext cx="7239000" cy="16002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0"/>
            <a:ext cx="7315200" cy="1600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Pigs</a:t>
            </a:r>
          </a:p>
          <a:p>
            <a:pPr algn="ctr" fontAlgn="auto">
              <a:spcAft>
                <a:spcPts val="0"/>
              </a:spcAft>
              <a:defRPr/>
            </a:pPr>
            <a:r>
              <a:rPr lang="en-US" sz="3600" dirty="0">
                <a:solidFill>
                  <a:schemeClr val="bg1"/>
                </a:solidFill>
                <a:effectLst>
                  <a:outerShdw blurRad="38100" dist="38100" dir="2700000" algn="tl">
                    <a:srgbClr val="000000">
                      <a:alpha val="43137"/>
                    </a:srgbClr>
                  </a:outerShdw>
                </a:effectLst>
                <a:latin typeface="Hurry Up" pitchFamily="2" charset="0"/>
                <a:ea typeface="+mj-ea"/>
                <a:cs typeface="+mj-cs"/>
              </a:rPr>
              <a:t>Are Also called hogs or swine</a:t>
            </a:r>
          </a:p>
        </p:txBody>
      </p:sp>
      <p:sp>
        <p:nvSpPr>
          <p:cNvPr id="57350" name="Rectangle 1"/>
          <p:cNvSpPr>
            <a:spLocks noChangeArrowheads="1"/>
          </p:cNvSpPr>
          <p:nvPr/>
        </p:nvSpPr>
        <p:spPr bwMode="auto">
          <a:xfrm>
            <a:off x="1905000" y="1668463"/>
            <a:ext cx="7239000" cy="5078412"/>
          </a:xfrm>
          <a:prstGeom prst="rect">
            <a:avLst/>
          </a:prstGeom>
          <a:noFill/>
          <a:ln w="9525">
            <a:noFill/>
            <a:miter lim="800000"/>
            <a:headEnd/>
            <a:tailEnd/>
          </a:ln>
        </p:spPr>
        <p:txBody>
          <a:bodyPr anchor="ctr">
            <a:spAutoFit/>
          </a:bodyPr>
          <a:lstStyle/>
          <a:p>
            <a:pPr eaLnBrk="0" hangingPunct="0"/>
            <a:r>
              <a:rPr lang="en-US" i="1">
                <a:solidFill>
                  <a:schemeClr val="bg1"/>
                </a:solidFill>
                <a:latin typeface="Ravie" pitchFamily="82" charset="0"/>
              </a:rPr>
              <a:t>    A mother pig is called a sow.</a:t>
            </a:r>
          </a:p>
          <a:p>
            <a:pPr eaLnBrk="0" hangingPunct="0"/>
            <a:endParaRPr lang="en-US" i="1">
              <a:solidFill>
                <a:schemeClr val="bg1"/>
              </a:solidFill>
              <a:latin typeface="Ravie" pitchFamily="82" charset="0"/>
            </a:endParaRPr>
          </a:p>
          <a:p>
            <a:pPr eaLnBrk="0" hangingPunct="0"/>
            <a:r>
              <a:rPr lang="en-US" i="1">
                <a:solidFill>
                  <a:schemeClr val="bg1"/>
                </a:solidFill>
                <a:latin typeface="Ravie" pitchFamily="82" charset="0"/>
              </a:rPr>
              <a:t>                   </a:t>
            </a:r>
          </a:p>
          <a:p>
            <a:pPr eaLnBrk="0" hangingPunct="0"/>
            <a:r>
              <a:rPr lang="en-US" i="1">
                <a:solidFill>
                  <a:schemeClr val="bg1"/>
                </a:solidFill>
                <a:latin typeface="Ravie" pitchFamily="82" charset="0"/>
              </a:rPr>
              <a:t>                   A father pig is </a:t>
            </a:r>
          </a:p>
          <a:p>
            <a:pPr eaLnBrk="0" hangingPunct="0"/>
            <a:r>
              <a:rPr lang="en-US" i="1">
                <a:solidFill>
                  <a:schemeClr val="bg1"/>
                </a:solidFill>
                <a:latin typeface="Ravie" pitchFamily="82" charset="0"/>
              </a:rPr>
              <a:t>                     called a boar.</a:t>
            </a:r>
          </a:p>
          <a:p>
            <a:pPr algn="ctr" eaLnBrk="0" hangingPunct="0">
              <a:buFont typeface="Arial" pitchFamily="34" charset="0"/>
              <a:buChar char="•"/>
            </a:pPr>
            <a:endParaRPr lang="en-US" i="1">
              <a:solidFill>
                <a:schemeClr val="bg1"/>
              </a:solidFill>
              <a:latin typeface="Ravie" pitchFamily="82" charset="0"/>
            </a:endParaRPr>
          </a:p>
          <a:p>
            <a:pPr eaLnBrk="0" hangingPunct="0"/>
            <a:r>
              <a:rPr lang="en-US" i="1">
                <a:solidFill>
                  <a:schemeClr val="bg1"/>
                </a:solidFill>
                <a:latin typeface="Ravie" pitchFamily="82" charset="0"/>
              </a:rPr>
              <a:t>       </a:t>
            </a:r>
          </a:p>
          <a:p>
            <a:pPr eaLnBrk="0" hangingPunct="0"/>
            <a:r>
              <a:rPr lang="en-US" i="1">
                <a:solidFill>
                  <a:schemeClr val="bg1"/>
                </a:solidFill>
                <a:latin typeface="Ravie" pitchFamily="82" charset="0"/>
              </a:rPr>
              <a:t>        </a:t>
            </a:r>
          </a:p>
          <a:p>
            <a:pPr eaLnBrk="0" hangingPunct="0"/>
            <a:r>
              <a:rPr lang="en-US" i="1">
                <a:solidFill>
                  <a:schemeClr val="bg1"/>
                </a:solidFill>
                <a:latin typeface="Ravie" pitchFamily="82" charset="0"/>
              </a:rPr>
              <a:t>    A baby pig is </a:t>
            </a:r>
          </a:p>
          <a:p>
            <a:pPr eaLnBrk="0" hangingPunct="0"/>
            <a:r>
              <a:rPr lang="en-US" i="1">
                <a:solidFill>
                  <a:schemeClr val="bg1"/>
                </a:solidFill>
                <a:latin typeface="Ravie" pitchFamily="82" charset="0"/>
              </a:rPr>
              <a:t>    called a piglet. </a:t>
            </a:r>
          </a:p>
          <a:p>
            <a:pPr algn="ctr" eaLnBrk="0" hangingPunct="0">
              <a:buFont typeface="Arial" pitchFamily="34" charset="0"/>
              <a:buChar char="•"/>
            </a:pPr>
            <a:endParaRPr lang="en-US" i="1">
              <a:solidFill>
                <a:schemeClr val="bg1"/>
              </a:solidFill>
              <a:latin typeface="Ravie" pitchFamily="82" charset="0"/>
            </a:endParaRPr>
          </a:p>
          <a:p>
            <a:pPr algn="ctr" eaLnBrk="0" hangingPunct="0"/>
            <a:endParaRPr lang="en-US" i="1">
              <a:solidFill>
                <a:schemeClr val="bg1"/>
              </a:solidFill>
              <a:latin typeface="Ravie" pitchFamily="82" charset="0"/>
            </a:endParaRPr>
          </a:p>
          <a:p>
            <a:pPr algn="ctr" eaLnBrk="0" hangingPunct="0"/>
            <a:endParaRPr lang="en-US" i="1">
              <a:solidFill>
                <a:schemeClr val="bg1"/>
              </a:solidFill>
              <a:latin typeface="Ravie" pitchFamily="82" charset="0"/>
            </a:endParaRPr>
          </a:p>
          <a:p>
            <a:pPr algn="ctr" eaLnBrk="0" hangingPunct="0"/>
            <a:endParaRPr lang="en-US" i="1">
              <a:solidFill>
                <a:schemeClr val="bg1"/>
              </a:solidFill>
              <a:latin typeface="Ravie" pitchFamily="82" charset="0"/>
            </a:endParaRPr>
          </a:p>
          <a:p>
            <a:pPr algn="ctr" eaLnBrk="0" hangingPunct="0"/>
            <a:endParaRPr lang="en-US" i="1">
              <a:solidFill>
                <a:schemeClr val="bg1"/>
              </a:solidFill>
              <a:latin typeface="Ravie" pitchFamily="82" charset="0"/>
            </a:endParaRPr>
          </a:p>
          <a:p>
            <a:pPr algn="ctr" eaLnBrk="0" hangingPunct="0"/>
            <a:endParaRPr lang="en-US" i="1">
              <a:solidFill>
                <a:schemeClr val="bg1"/>
              </a:solidFill>
              <a:latin typeface="Ravie" pitchFamily="82" charset="0"/>
            </a:endParaRPr>
          </a:p>
          <a:p>
            <a:pPr algn="ctr" eaLnBrk="0" hangingPunct="0"/>
            <a:r>
              <a:rPr lang="en-US" i="1">
                <a:solidFill>
                  <a:schemeClr val="bg1"/>
                </a:solidFill>
                <a:latin typeface="Ravie" pitchFamily="82" charset="0"/>
              </a:rPr>
              <a:t>           </a:t>
            </a:r>
          </a:p>
          <a:p>
            <a:pPr algn="ctr" eaLnBrk="0" hangingPunct="0"/>
            <a:r>
              <a:rPr lang="en-US" i="1">
                <a:solidFill>
                  <a:schemeClr val="bg1"/>
                </a:solidFill>
                <a:latin typeface="Ravie" pitchFamily="82" charset="0"/>
              </a:rPr>
              <a:t>A whole group of pigs is called a herd. </a:t>
            </a:r>
            <a:endParaRPr lang="en-US">
              <a:solidFill>
                <a:schemeClr val="bg1"/>
              </a:solidFill>
              <a:latin typeface="Ravie" pitchFamily="82" charset="0"/>
            </a:endParaRPr>
          </a:p>
        </p:txBody>
      </p:sp>
      <p:pic>
        <p:nvPicPr>
          <p:cNvPr id="56323" name="Picture 3" descr="http://upload.wikimedia.org/wikipedia/commons/4/43/Sow_and_five_piglets.jpg"/>
          <p:cNvPicPr>
            <a:picLocks noChangeAspect="1" noChangeArrowheads="1"/>
          </p:cNvPicPr>
          <p:nvPr/>
        </p:nvPicPr>
        <p:blipFill>
          <a:blip r:embed="rId4" cstate="print"/>
          <a:srcRect/>
          <a:stretch>
            <a:fillRect/>
          </a:stretch>
        </p:blipFill>
        <p:spPr bwMode="auto">
          <a:xfrm>
            <a:off x="0" y="1752600"/>
            <a:ext cx="2560814" cy="2019972"/>
          </a:xfrm>
          <a:prstGeom prst="ellipse">
            <a:avLst/>
          </a:prstGeom>
          <a:ln w="63500" cap="rnd">
            <a:solidFill>
              <a:srgbClr val="FF99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6325" name="Picture 5" descr="http://www.realmccoygenetics.com/sires/New%202010/Black-Composites/bleeding-purple-big.jpg"/>
          <p:cNvPicPr>
            <a:picLocks noChangeAspect="1" noChangeArrowheads="1"/>
          </p:cNvPicPr>
          <p:nvPr/>
        </p:nvPicPr>
        <p:blipFill>
          <a:blip r:embed="rId5" cstate="print"/>
          <a:srcRect/>
          <a:stretch>
            <a:fillRect/>
          </a:stretch>
        </p:blipFill>
        <p:spPr bwMode="auto">
          <a:xfrm>
            <a:off x="6130290" y="2209800"/>
            <a:ext cx="3013710" cy="2152650"/>
          </a:xfrm>
          <a:prstGeom prst="snip2DiagRect">
            <a:avLst/>
          </a:prstGeom>
          <a:solidFill>
            <a:srgbClr val="FFFFFF">
              <a:shade val="85000"/>
            </a:srgbClr>
          </a:solidFill>
          <a:ln w="88900" cap="sq">
            <a:solidFill>
              <a:srgbClr val="FF99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6327" name="Picture 7" descr="http://www.hedweb.com/animimag/piglet.jpg"/>
          <p:cNvPicPr>
            <a:picLocks noChangeAspect="1" noChangeArrowheads="1"/>
          </p:cNvPicPr>
          <p:nvPr/>
        </p:nvPicPr>
        <p:blipFill>
          <a:blip r:embed="rId6" cstate="print"/>
          <a:srcRect b="8944"/>
          <a:stretch>
            <a:fillRect/>
          </a:stretch>
        </p:blipFill>
        <p:spPr bwMode="auto">
          <a:xfrm>
            <a:off x="0" y="4038600"/>
            <a:ext cx="2286000" cy="1993805"/>
          </a:xfrm>
          <a:prstGeom prst="rect">
            <a:avLst/>
          </a:prstGeom>
          <a:solidFill>
            <a:srgbClr val="FFFFFF">
              <a:shade val="85000"/>
            </a:srgbClr>
          </a:solidFill>
          <a:ln w="88900" cap="sq">
            <a:solidFill>
              <a:srgbClr val="FF99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6329" name="Picture 9" descr="http://www.suffolktouristguide.com/Pigs_1.jpeg"/>
          <p:cNvPicPr>
            <a:picLocks noChangeAspect="1" noChangeArrowheads="1"/>
          </p:cNvPicPr>
          <p:nvPr/>
        </p:nvPicPr>
        <p:blipFill>
          <a:blip r:embed="rId7" cstate="print"/>
          <a:srcRect t="28358" b="17910"/>
          <a:stretch>
            <a:fillRect/>
          </a:stretch>
        </p:blipFill>
        <p:spPr bwMode="auto">
          <a:xfrm>
            <a:off x="3886200" y="4876800"/>
            <a:ext cx="5105400" cy="1447200"/>
          </a:xfrm>
          <a:prstGeom prst="roundRect">
            <a:avLst>
              <a:gd name="adj" fmla="val 4167"/>
            </a:avLst>
          </a:prstGeom>
          <a:solidFill>
            <a:srgbClr val="FFFFFF"/>
          </a:solidFill>
          <a:ln w="76200" cap="sq">
            <a:solidFill>
              <a:srgbClr val="FF99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58371"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Pigs</a:t>
            </a:r>
          </a:p>
        </p:txBody>
      </p:sp>
      <p:sp>
        <p:nvSpPr>
          <p:cNvPr id="58374" name="Rectangle 7"/>
          <p:cNvSpPr>
            <a:spLocks noChangeArrowheads="1"/>
          </p:cNvSpPr>
          <p:nvPr/>
        </p:nvSpPr>
        <p:spPr bwMode="auto">
          <a:xfrm>
            <a:off x="1905000" y="1447800"/>
            <a:ext cx="7239000" cy="1477963"/>
          </a:xfrm>
          <a:prstGeom prst="rect">
            <a:avLst/>
          </a:prstGeom>
          <a:noFill/>
          <a:ln w="9525">
            <a:noFill/>
            <a:miter lim="800000"/>
            <a:headEnd/>
            <a:tailEnd/>
          </a:ln>
        </p:spPr>
        <p:txBody>
          <a:bodyPr>
            <a:spAutoFit/>
          </a:bodyPr>
          <a:lstStyle/>
          <a:p>
            <a:r>
              <a:rPr lang="en-US" b="1"/>
              <a:t>We pigs are very smart. We’re considered the fourth-most intelligent animal</a:t>
            </a:r>
          </a:p>
          <a:p>
            <a:endParaRPr lang="en-US" b="1"/>
          </a:p>
          <a:p>
            <a:endParaRPr lang="en-US" b="1"/>
          </a:p>
          <a:p>
            <a:endParaRPr lang="en-US"/>
          </a:p>
        </p:txBody>
      </p:sp>
      <p:sp>
        <p:nvSpPr>
          <p:cNvPr id="58375" name="Rectangle 8"/>
          <p:cNvSpPr>
            <a:spLocks noChangeArrowheads="1"/>
          </p:cNvSpPr>
          <p:nvPr/>
        </p:nvSpPr>
        <p:spPr bwMode="auto">
          <a:xfrm>
            <a:off x="1905000" y="2209800"/>
            <a:ext cx="7467600" cy="1754188"/>
          </a:xfrm>
          <a:prstGeom prst="rect">
            <a:avLst/>
          </a:prstGeom>
          <a:noFill/>
          <a:ln w="9525">
            <a:noFill/>
            <a:miter lim="800000"/>
            <a:headEnd/>
            <a:tailEnd/>
          </a:ln>
        </p:spPr>
        <p:txBody>
          <a:bodyPr>
            <a:spAutoFit/>
          </a:bodyPr>
          <a:lstStyle/>
          <a:p>
            <a:r>
              <a:rPr lang="en-US"/>
              <a:t>A pig can run a 7 minute mile!</a:t>
            </a:r>
          </a:p>
          <a:p>
            <a:endParaRPr lang="en-US"/>
          </a:p>
          <a:p>
            <a:r>
              <a:rPr lang="en-US"/>
              <a:t>• A pig’s squeal reaches 110-115 decibels, the same as the sound of a</a:t>
            </a:r>
          </a:p>
          <a:p>
            <a:r>
              <a:rPr lang="en-US"/>
              <a:t>jet.</a:t>
            </a:r>
          </a:p>
          <a:p>
            <a:endParaRPr lang="en-US"/>
          </a:p>
          <a:p>
            <a:endParaRPr lang="en-US"/>
          </a:p>
        </p:txBody>
      </p:sp>
      <p:sp>
        <p:nvSpPr>
          <p:cNvPr id="58376" name="Rectangle 9"/>
          <p:cNvSpPr>
            <a:spLocks noChangeArrowheads="1"/>
          </p:cNvSpPr>
          <p:nvPr/>
        </p:nvSpPr>
        <p:spPr bwMode="auto">
          <a:xfrm>
            <a:off x="1981200" y="3581400"/>
            <a:ext cx="7391400" cy="1200150"/>
          </a:xfrm>
          <a:prstGeom prst="rect">
            <a:avLst/>
          </a:prstGeom>
          <a:noFill/>
          <a:ln w="9525">
            <a:noFill/>
            <a:miter lim="800000"/>
            <a:headEnd/>
            <a:tailEnd/>
          </a:ln>
        </p:spPr>
        <p:txBody>
          <a:bodyPr>
            <a:spAutoFit/>
          </a:bodyPr>
          <a:lstStyle/>
          <a:p>
            <a:r>
              <a:rPr lang="en-US"/>
              <a:t>Swine are monogastrics which means their stomach has one compartment.</a:t>
            </a:r>
          </a:p>
          <a:p>
            <a:endParaRPr lang="en-US"/>
          </a:p>
          <a:p>
            <a:endParaRPr lang="en-US"/>
          </a:p>
        </p:txBody>
      </p:sp>
      <p:sp>
        <p:nvSpPr>
          <p:cNvPr id="58377" name="Rectangle 10"/>
          <p:cNvSpPr>
            <a:spLocks noChangeArrowheads="1"/>
          </p:cNvSpPr>
          <p:nvPr/>
        </p:nvSpPr>
        <p:spPr bwMode="auto">
          <a:xfrm>
            <a:off x="2057400" y="4114800"/>
            <a:ext cx="6324600" cy="3416300"/>
          </a:xfrm>
          <a:prstGeom prst="rect">
            <a:avLst/>
          </a:prstGeom>
          <a:noFill/>
          <a:ln w="9525">
            <a:noFill/>
            <a:miter lim="800000"/>
            <a:headEnd/>
            <a:tailEnd/>
          </a:ln>
        </p:spPr>
        <p:txBody>
          <a:bodyPr>
            <a:spAutoFit/>
          </a:bodyPr>
          <a:lstStyle/>
          <a:p>
            <a:r>
              <a:rPr lang="en-US"/>
              <a:t>Far Out Facts About Pigs and Farms </a:t>
            </a:r>
            <a:br>
              <a:rPr lang="en-US"/>
            </a:br>
            <a:r>
              <a:rPr lang="en-US"/>
              <a:t/>
            </a:r>
            <a:br>
              <a:rPr lang="en-US"/>
            </a:br>
            <a:r>
              <a:rPr lang="en-US"/>
              <a:t>2 out of every 100 people in America have jobs as farmers. </a:t>
            </a:r>
            <a:br>
              <a:rPr lang="en-US"/>
            </a:br>
            <a:r>
              <a:rPr lang="en-US"/>
              <a:t>Farmers in the United States help produce pork products that provide food to many countries around the world. </a:t>
            </a:r>
            <a:br>
              <a:rPr lang="en-US"/>
            </a:br>
            <a:r>
              <a:rPr lang="en-US"/>
              <a:t>Pigs make funny sounds like grunts and squeals. </a:t>
            </a:r>
            <a:br>
              <a:rPr lang="en-US"/>
            </a:br>
            <a:r>
              <a:rPr lang="en-US"/>
              <a:t>Pigs can't sweat - farmers use sprinklers and fans to keep pigs cool. </a:t>
            </a:r>
            <a:br>
              <a:rPr lang="en-US"/>
            </a:br>
            <a:r>
              <a:rPr lang="en-US"/>
              <a:t>Pigs eat ground up corn, soybeans, wheat and grain sorghum. </a:t>
            </a:r>
            <a:br>
              <a:rPr lang="en-US"/>
            </a:br>
            <a:r>
              <a:rPr lang="en-US"/>
              <a:t>There are usually 8 to 12 piglets in a family. </a:t>
            </a:r>
            <a:br>
              <a:rPr lang="en-US"/>
            </a:br>
            <a:r>
              <a:rPr lang="en-US"/>
              <a:t>The skin on pigs is pink, but the hair can be different colors.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59395"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Cattle</a:t>
            </a:r>
          </a:p>
        </p:txBody>
      </p:sp>
      <p:pic>
        <p:nvPicPr>
          <p:cNvPr id="59398" name="Picture 2"/>
          <p:cNvPicPr>
            <a:picLocks noChangeAspect="1" noChangeArrowheads="1"/>
          </p:cNvPicPr>
          <p:nvPr/>
        </p:nvPicPr>
        <p:blipFill>
          <a:blip r:embed="rId3" cstate="print"/>
          <a:srcRect l="29375" t="14999" r="29375" b="7001"/>
          <a:stretch>
            <a:fillRect/>
          </a:stretch>
        </p:blipFill>
        <p:spPr bwMode="auto">
          <a:xfrm>
            <a:off x="2895600" y="1184275"/>
            <a:ext cx="4800600" cy="567372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60419"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Pigs</a:t>
            </a:r>
          </a:p>
        </p:txBody>
      </p:sp>
      <p:sp>
        <p:nvSpPr>
          <p:cNvPr id="60422" name="Rectangle 8"/>
          <p:cNvSpPr>
            <a:spLocks noChangeArrowheads="1"/>
          </p:cNvSpPr>
          <p:nvPr/>
        </p:nvSpPr>
        <p:spPr bwMode="auto">
          <a:xfrm>
            <a:off x="2286000" y="1997075"/>
            <a:ext cx="4572000" cy="2863850"/>
          </a:xfrm>
          <a:prstGeom prst="rect">
            <a:avLst/>
          </a:prstGeom>
          <a:noFill/>
          <a:ln w="9525">
            <a:noFill/>
            <a:miter lim="800000"/>
            <a:headEnd/>
            <a:tailEnd/>
          </a:ln>
        </p:spPr>
        <p:txBody>
          <a:bodyPr>
            <a:spAutoFit/>
          </a:bodyPr>
          <a:lstStyle/>
          <a:p>
            <a:r>
              <a:rPr lang="en-US"/>
              <a:t>The children should stand in a group facing the leader. Each child should have enough room to make full "flapping" movements with their arms. The leader calls out "Ducks Fly" , "Owls Fly" , "Pigs Fly"...and so on. If the animal that is called out really does fly, the children should continue flapping their "wings". If the anilmal is the type that does not fly, then the children should stop flapping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61443"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Pigs</a:t>
            </a:r>
          </a:p>
        </p:txBody>
      </p:sp>
      <p:pic>
        <p:nvPicPr>
          <p:cNvPr id="61446" name="Picture 2"/>
          <p:cNvPicPr>
            <a:picLocks noChangeAspect="1" noChangeArrowheads="1"/>
          </p:cNvPicPr>
          <p:nvPr/>
        </p:nvPicPr>
        <p:blipFill>
          <a:blip r:embed="rId3" cstate="print"/>
          <a:srcRect l="31876" t="14999" r="31250" b="37000"/>
          <a:stretch>
            <a:fillRect/>
          </a:stretch>
        </p:blipFill>
        <p:spPr bwMode="auto">
          <a:xfrm>
            <a:off x="2590800" y="1676400"/>
            <a:ext cx="5867400" cy="47736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7171"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3810000" y="457200"/>
            <a:ext cx="3124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Sheep</a:t>
            </a:r>
          </a:p>
        </p:txBody>
      </p:sp>
      <p:sp>
        <p:nvSpPr>
          <p:cNvPr id="7174" name="Rectangle 7"/>
          <p:cNvSpPr>
            <a:spLocks noChangeArrowheads="1"/>
          </p:cNvSpPr>
          <p:nvPr/>
        </p:nvSpPr>
        <p:spPr bwMode="auto">
          <a:xfrm>
            <a:off x="1905000" y="1444625"/>
            <a:ext cx="7239000" cy="5970865"/>
          </a:xfrm>
          <a:prstGeom prst="rect">
            <a:avLst/>
          </a:prstGeom>
          <a:noFill/>
          <a:ln w="9525">
            <a:noFill/>
            <a:miter lim="800000"/>
            <a:headEnd/>
            <a:tailEnd/>
          </a:ln>
        </p:spPr>
        <p:txBody>
          <a:bodyPr>
            <a:spAutoFit/>
          </a:bodyPr>
          <a:lstStyle/>
          <a:p>
            <a:pPr algn="ctr"/>
            <a:r>
              <a:rPr lang="en-US" sz="2800" b="1" dirty="0">
                <a:solidFill>
                  <a:schemeClr val="bg1"/>
                </a:solidFill>
                <a:latin typeface="Hurry Up" pitchFamily="2" charset="0"/>
              </a:rPr>
              <a:t>Fun Facts About Wool </a:t>
            </a:r>
          </a:p>
          <a:p>
            <a:pPr algn="ctr"/>
            <a:r>
              <a:rPr lang="en-US" sz="5400" dirty="0">
                <a:solidFill>
                  <a:schemeClr val="bg1"/>
                </a:solidFill>
                <a:latin typeface="Amienne" pitchFamily="82" charset="0"/>
              </a:rPr>
              <a:t>Baseballs are stuffed with sheep’s wool.</a:t>
            </a:r>
            <a:endParaRPr lang="en-US" sz="5400" b="1" dirty="0">
              <a:solidFill>
                <a:schemeClr val="bg1"/>
              </a:solidFill>
              <a:latin typeface="Amienne" pitchFamily="82" charset="0"/>
            </a:endParaRPr>
          </a:p>
          <a:p>
            <a:pPr algn="ctr"/>
            <a:r>
              <a:rPr lang="en-US" sz="2000" dirty="0">
                <a:solidFill>
                  <a:schemeClr val="bg1"/>
                </a:solidFill>
                <a:latin typeface="Arial Narrow" pitchFamily="34" charset="0"/>
              </a:rPr>
              <a:t>There are 150 yards (450 feet) of wool yarn in a baseball. </a:t>
            </a:r>
          </a:p>
          <a:p>
            <a:pPr algn="ctr"/>
            <a:endParaRPr lang="en-US" sz="3600" dirty="0">
              <a:solidFill>
                <a:schemeClr val="bg1"/>
              </a:solidFill>
              <a:latin typeface="Arial Narrow" pitchFamily="34" charset="0"/>
            </a:endParaRPr>
          </a:p>
          <a:p>
            <a:pPr algn="ctr"/>
            <a:r>
              <a:rPr lang="en-US" sz="3600" dirty="0">
                <a:solidFill>
                  <a:schemeClr val="bg1"/>
                </a:solidFill>
                <a:latin typeface="Boopee" pitchFamily="2" charset="0"/>
              </a:rPr>
              <a:t>One pound of wool can be spun into 20 miles of fine yarn. </a:t>
            </a:r>
          </a:p>
          <a:p>
            <a:pPr algn="ctr"/>
            <a:endParaRPr lang="en-US" sz="2000" dirty="0">
              <a:solidFill>
                <a:schemeClr val="bg1"/>
              </a:solidFill>
              <a:latin typeface="Arial Narrow" pitchFamily="34" charset="0"/>
            </a:endParaRPr>
          </a:p>
          <a:p>
            <a:endParaRPr lang="en-US" sz="2800" dirty="0">
              <a:solidFill>
                <a:schemeClr val="bg1"/>
              </a:solidFill>
              <a:latin typeface="Boopee" pitchFamily="2" charset="0"/>
            </a:endParaRPr>
          </a:p>
          <a:p>
            <a:pPr algn="ctr"/>
            <a:r>
              <a:rPr lang="en-US" sz="2800" dirty="0">
                <a:solidFill>
                  <a:schemeClr val="bg1"/>
                </a:solidFill>
                <a:latin typeface="Boopee" pitchFamily="2" charset="0"/>
              </a:rPr>
              <a:t>Sheep </a:t>
            </a:r>
            <a:r>
              <a:rPr lang="en-US" sz="2800" dirty="0" smtClean="0">
                <a:solidFill>
                  <a:schemeClr val="bg1"/>
                </a:solidFill>
                <a:latin typeface="Boopee" pitchFamily="2" charset="0"/>
              </a:rPr>
              <a:t>have excellent eyesight. Because their eyes are on the side of their head it allows them to see on both sides as well as behind them, but not very well in front of them </a:t>
            </a:r>
            <a:endParaRPr lang="en-US" sz="2800" dirty="0">
              <a:solidFill>
                <a:schemeClr val="bg1"/>
              </a:solidFill>
              <a:latin typeface="Boopee" pitchFamily="2" charset="0"/>
            </a:endParaRPr>
          </a:p>
          <a:p>
            <a:pPr algn="ctr"/>
            <a:endParaRPr lang="en-US" sz="4000" dirty="0">
              <a:solidFill>
                <a:schemeClr val="bg1"/>
              </a:solidFill>
              <a:latin typeface="Boopee" pitchFamily="2"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62467"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Horses</a:t>
            </a:r>
          </a:p>
        </p:txBody>
      </p:sp>
      <p:sp>
        <p:nvSpPr>
          <p:cNvPr id="62470" name="Rectangle 7"/>
          <p:cNvSpPr>
            <a:spLocks noChangeArrowheads="1"/>
          </p:cNvSpPr>
          <p:nvPr/>
        </p:nvSpPr>
        <p:spPr bwMode="auto">
          <a:xfrm>
            <a:off x="1905000" y="1447800"/>
            <a:ext cx="7239000" cy="4524375"/>
          </a:xfrm>
          <a:prstGeom prst="rect">
            <a:avLst/>
          </a:prstGeom>
          <a:noFill/>
          <a:ln w="9525">
            <a:noFill/>
            <a:miter lim="800000"/>
            <a:headEnd/>
            <a:tailEnd/>
          </a:ln>
        </p:spPr>
        <p:txBody>
          <a:bodyPr>
            <a:spAutoFit/>
          </a:bodyPr>
          <a:lstStyle/>
          <a:p>
            <a:r>
              <a:rPr lang="en-US" sz="3200" i="1">
                <a:solidFill>
                  <a:schemeClr val="bg1"/>
                </a:solidFill>
                <a:latin typeface="Harlow Solid Italic" pitchFamily="82" charset="0"/>
              </a:rPr>
              <a:t>Some pigs have straight tails; others have curly tails.</a:t>
            </a:r>
          </a:p>
          <a:p>
            <a:endParaRPr lang="en-US" sz="3200" i="1">
              <a:solidFill>
                <a:schemeClr val="bg1"/>
              </a:solidFill>
              <a:latin typeface="Harlow Solid Italic" pitchFamily="82" charset="0"/>
            </a:endParaRPr>
          </a:p>
          <a:p>
            <a:r>
              <a:rPr lang="en-US" sz="3200" i="1">
                <a:solidFill>
                  <a:schemeClr val="bg1"/>
                </a:solidFill>
                <a:latin typeface="Harlow Solid Italic" pitchFamily="82" charset="0"/>
              </a:rPr>
              <a:t>Pigs have four toes on each hoof.  </a:t>
            </a:r>
          </a:p>
          <a:p>
            <a:endParaRPr lang="en-US" sz="3200" i="1">
              <a:solidFill>
                <a:schemeClr val="bg1"/>
              </a:solidFill>
              <a:latin typeface="Harlow Solid Italic" pitchFamily="82" charset="0"/>
            </a:endParaRPr>
          </a:p>
          <a:p>
            <a:r>
              <a:rPr lang="en-US" sz="3200" i="1">
                <a:solidFill>
                  <a:schemeClr val="bg1"/>
                </a:solidFill>
                <a:latin typeface="Harlow Solid Italic" pitchFamily="82" charset="0"/>
              </a:rPr>
              <a:t>Pigs walk on only two of their toes on each foot.  </a:t>
            </a:r>
          </a:p>
          <a:p>
            <a:endParaRPr lang="en-US" sz="3200" i="1">
              <a:solidFill>
                <a:schemeClr val="bg1"/>
              </a:solidFill>
              <a:latin typeface="Harlow Solid Italic" pitchFamily="82" charset="0"/>
            </a:endParaRPr>
          </a:p>
          <a:p>
            <a:r>
              <a:rPr lang="en-US" sz="3200" i="1">
                <a:solidFill>
                  <a:schemeClr val="bg1"/>
                </a:solidFill>
                <a:latin typeface="Harlow Solid Italic" pitchFamily="82" charset="0"/>
              </a:rPr>
              <a:t>They look like they are walking on tiptoe</a:t>
            </a:r>
            <a:endParaRPr lang="en-US" sz="3200">
              <a:solidFill>
                <a:schemeClr val="bg1"/>
              </a:solidFill>
              <a:latin typeface="Harlow Solid Italic" pitchFamily="82"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63491"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Horses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64515"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Rabbits</a:t>
            </a:r>
          </a:p>
        </p:txBody>
      </p:sp>
      <p:sp>
        <p:nvSpPr>
          <p:cNvPr id="64518" name="TextBox 7"/>
          <p:cNvSpPr txBox="1">
            <a:spLocks noChangeArrowheads="1"/>
          </p:cNvSpPr>
          <p:nvPr/>
        </p:nvSpPr>
        <p:spPr bwMode="auto">
          <a:xfrm>
            <a:off x="2209800" y="1600200"/>
            <a:ext cx="6096000" cy="646113"/>
          </a:xfrm>
          <a:prstGeom prst="rect">
            <a:avLst/>
          </a:prstGeom>
          <a:noFill/>
          <a:ln w="9525">
            <a:noFill/>
            <a:miter lim="800000"/>
            <a:headEnd/>
            <a:tailEnd/>
          </a:ln>
        </p:spPr>
        <p:txBody>
          <a:bodyPr>
            <a:spAutoFit/>
          </a:bodyPr>
          <a:lstStyle/>
          <a:p>
            <a:r>
              <a:rPr lang="en-US"/>
              <a:t>Rabbit Races</a:t>
            </a:r>
          </a:p>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65539"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1828800" y="457200"/>
            <a:ext cx="7315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Rabbits</a:t>
            </a:r>
          </a:p>
        </p:txBody>
      </p:sp>
      <p:sp>
        <p:nvSpPr>
          <p:cNvPr id="8" name="TextBox 7"/>
          <p:cNvSpPr txBox="1"/>
          <p:nvPr/>
        </p:nvSpPr>
        <p:spPr>
          <a:xfrm>
            <a:off x="1905000" y="1447800"/>
            <a:ext cx="7239000" cy="830263"/>
          </a:xfrm>
          <a:prstGeom prst="rect">
            <a:avLst/>
          </a:prstGeom>
          <a:solidFill>
            <a:schemeClr val="tx2">
              <a:lumMod val="60000"/>
              <a:lumOff val="40000"/>
            </a:schemeClr>
          </a:solidFill>
        </p:spPr>
        <p:txBody>
          <a:bodyPr>
            <a:spAutoFit/>
          </a:bodyPr>
          <a:lstStyle/>
          <a:p>
            <a:pPr algn="ctr">
              <a:defRPr/>
            </a:pPr>
            <a:r>
              <a:rPr lang="en-US" sz="4800" dirty="0">
                <a:solidFill>
                  <a:schemeClr val="bg1"/>
                </a:solidFill>
                <a:latin typeface="Ravie" pitchFamily="82" charset="0"/>
                <a:cs typeface="Arial" charset="0"/>
              </a:rPr>
              <a:t>Games</a:t>
            </a:r>
            <a:endParaRPr lang="en-US" sz="4800" dirty="0">
              <a:latin typeface="Arial" charset="0"/>
              <a:cs typeface="Arial" charset="0"/>
            </a:endParaRPr>
          </a:p>
        </p:txBody>
      </p:sp>
      <p:sp>
        <p:nvSpPr>
          <p:cNvPr id="65543" name="Rectangle 1"/>
          <p:cNvSpPr>
            <a:spLocks noChangeArrowheads="1"/>
          </p:cNvSpPr>
          <p:nvPr/>
        </p:nvSpPr>
        <p:spPr bwMode="auto">
          <a:xfrm>
            <a:off x="1905000" y="2809875"/>
            <a:ext cx="7239000" cy="3779838"/>
          </a:xfrm>
          <a:prstGeom prst="rect">
            <a:avLst/>
          </a:prstGeom>
          <a:noFill/>
          <a:ln w="9525">
            <a:noFill/>
            <a:miter lim="800000"/>
            <a:headEnd/>
            <a:tailEnd/>
          </a:ln>
        </p:spPr>
        <p:txBody>
          <a:bodyPr lIns="0" tIns="7935" rIns="0" bIns="17457" anchor="ctr">
            <a:spAutoFit/>
          </a:bodyPr>
          <a:lstStyle/>
          <a:p>
            <a:pPr algn="ctr"/>
            <a:r>
              <a:rPr lang="en-US" sz="2400" b="1">
                <a:solidFill>
                  <a:schemeClr val="bg1"/>
                </a:solidFill>
                <a:latin typeface="Minya Nouvelle" pitchFamily="2" charset="0"/>
                <a:cs typeface="Tahoma" pitchFamily="34" charset="0"/>
              </a:rPr>
              <a:t>Beat the Bunny </a:t>
            </a:r>
          </a:p>
          <a:p>
            <a:pPr algn="ctr"/>
            <a:endParaRPr lang="en-US" sz="2000" b="1">
              <a:solidFill>
                <a:schemeClr val="bg1"/>
              </a:solidFill>
              <a:latin typeface="Minya Nouvelle" pitchFamily="2" charset="0"/>
              <a:cs typeface="Tahoma" pitchFamily="34" charset="0"/>
            </a:endParaRPr>
          </a:p>
          <a:p>
            <a:pPr eaLnBrk="0" hangingPunct="0"/>
            <a:r>
              <a:rPr lang="en-US" sz="2000">
                <a:solidFill>
                  <a:schemeClr val="bg1"/>
                </a:solidFill>
                <a:latin typeface="Minya Nouvelle" pitchFamily="2" charset="0"/>
              </a:rPr>
              <a:t>The bunny (Small Stuffed Animal)</a:t>
            </a:r>
          </a:p>
          <a:p>
            <a:pPr eaLnBrk="0" hangingPunct="0"/>
            <a:r>
              <a:rPr lang="en-US" sz="2000">
                <a:solidFill>
                  <a:schemeClr val="bg1"/>
                </a:solidFill>
                <a:latin typeface="Minya Nouvelle" pitchFamily="2" charset="0"/>
              </a:rPr>
              <a:t>is started first and is passed from person to person around the circle. </a:t>
            </a:r>
            <a:br>
              <a:rPr lang="en-US" sz="2000">
                <a:solidFill>
                  <a:schemeClr val="bg1"/>
                </a:solidFill>
                <a:latin typeface="Minya Nouvelle" pitchFamily="2" charset="0"/>
              </a:rPr>
            </a:br>
            <a:r>
              <a:rPr lang="en-US" sz="2000">
                <a:solidFill>
                  <a:schemeClr val="bg1"/>
                </a:solidFill>
                <a:latin typeface="Minya Nouvelle" pitchFamily="2" charset="0"/>
              </a:rPr>
              <a:t/>
            </a:r>
            <a:br>
              <a:rPr lang="en-US" sz="2000">
                <a:solidFill>
                  <a:schemeClr val="bg1"/>
                </a:solidFill>
                <a:latin typeface="Minya Nouvelle" pitchFamily="2" charset="0"/>
              </a:rPr>
            </a:br>
            <a:r>
              <a:rPr lang="en-US" sz="2000">
                <a:solidFill>
                  <a:schemeClr val="bg1"/>
                </a:solidFill>
                <a:latin typeface="Minya Nouvelle" pitchFamily="2" charset="0"/>
              </a:rPr>
              <a:t>When the bunny is about half way around, the farmer (Large Stuffed Animal) is started in the same direction. </a:t>
            </a:r>
            <a:br>
              <a:rPr lang="en-US" sz="2000">
                <a:solidFill>
                  <a:schemeClr val="bg1"/>
                </a:solidFill>
                <a:latin typeface="Minya Nouvelle" pitchFamily="2" charset="0"/>
              </a:rPr>
            </a:br>
            <a:r>
              <a:rPr lang="en-US" sz="2000">
                <a:solidFill>
                  <a:schemeClr val="bg1"/>
                </a:solidFill>
                <a:latin typeface="Minya Nouvelle" pitchFamily="2" charset="0"/>
              </a:rPr>
              <a:t/>
            </a:r>
            <a:br>
              <a:rPr lang="en-US" sz="2000">
                <a:solidFill>
                  <a:schemeClr val="bg1"/>
                </a:solidFill>
                <a:latin typeface="Minya Nouvelle" pitchFamily="2" charset="0"/>
              </a:rPr>
            </a:br>
            <a:r>
              <a:rPr lang="en-US" sz="2000">
                <a:solidFill>
                  <a:schemeClr val="bg1"/>
                </a:solidFill>
                <a:latin typeface="Minya Nouvelle" pitchFamily="2" charset="0"/>
              </a:rPr>
              <a:t>The farmer can change directions to try and catch the bunny, but the bunny can only go one way, until the farmer changes direction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00200" y="0"/>
            <a:ext cx="7543800" cy="12192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563" name="Title 1"/>
          <p:cNvSpPr>
            <a:spLocks noGrp="1"/>
          </p:cNvSpPr>
          <p:nvPr>
            <p:ph type="ctrTitle"/>
          </p:nvPr>
        </p:nvSpPr>
        <p:spPr>
          <a:xfrm>
            <a:off x="1676400" y="1219200"/>
            <a:ext cx="7467600" cy="5638800"/>
          </a:xfrm>
        </p:spPr>
        <p:txBody>
          <a:bodyPr/>
          <a:lstStyle/>
          <a:p>
            <a:pPr eaLnBrk="1" hangingPunct="1"/>
            <a:endParaRPr lang="en-US" sz="2800" smtClean="0">
              <a:solidFill>
                <a:schemeClr val="bg1"/>
              </a:solidFill>
              <a:latin typeface="Hurry Up" pitchFamily="2" charset="0"/>
            </a:endParaRPr>
          </a:p>
        </p:txBody>
      </p:sp>
      <p:sp>
        <p:nvSpPr>
          <p:cNvPr id="4" name="Rectangle 3"/>
          <p:cNvSpPr/>
          <p:nvPr/>
        </p:nvSpPr>
        <p:spPr>
          <a:xfrm>
            <a:off x="0" y="0"/>
            <a:ext cx="16764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66565" name="Picture 4" descr="imagesCA2UB7NJ.jpg"/>
          <p:cNvPicPr>
            <a:picLocks noChangeAspect="1"/>
          </p:cNvPicPr>
          <p:nvPr/>
        </p:nvPicPr>
        <p:blipFill>
          <a:blip r:embed="rId2" cstate="print"/>
          <a:srcRect/>
          <a:stretch>
            <a:fillRect/>
          </a:stretch>
        </p:blipFill>
        <p:spPr bwMode="auto">
          <a:xfrm>
            <a:off x="0" y="0"/>
            <a:ext cx="1676400" cy="1255713"/>
          </a:xfrm>
          <a:prstGeom prst="rect">
            <a:avLst/>
          </a:prstGeom>
          <a:noFill/>
          <a:ln w="9525">
            <a:noFill/>
            <a:miter lim="800000"/>
            <a:headEnd/>
            <a:tailEnd/>
          </a:ln>
        </p:spPr>
      </p:pic>
      <p:sp>
        <p:nvSpPr>
          <p:cNvPr id="7" name="Title 1"/>
          <p:cNvSpPr txBox="1">
            <a:spLocks/>
          </p:cNvSpPr>
          <p:nvPr/>
        </p:nvSpPr>
        <p:spPr>
          <a:xfrm>
            <a:off x="1676400" y="0"/>
            <a:ext cx="7467600" cy="1219200"/>
          </a:xfrm>
          <a:prstGeom prst="rect">
            <a:avLst/>
          </a:prstGeom>
        </p:spPr>
        <p:txBody>
          <a:bodyPr anchor="ctr"/>
          <a:lstStyle/>
          <a:p>
            <a:pPr algn="ctr" fontAlgn="auto">
              <a:spcAft>
                <a:spcPts val="0"/>
              </a:spcAft>
              <a:defRPr/>
            </a:pPr>
            <a:r>
              <a:rPr lang="en-US" sz="6600" dirty="0">
                <a:solidFill>
                  <a:schemeClr val="bg1"/>
                </a:solidFill>
                <a:effectLst>
                  <a:outerShdw blurRad="38100" dist="38100" dir="2700000" algn="tl">
                    <a:srgbClr val="000000">
                      <a:alpha val="43137"/>
                    </a:srgbClr>
                  </a:outerShdw>
                </a:effectLst>
                <a:latin typeface="Hurry Up" pitchFamily="2" charset="0"/>
                <a:ea typeface="+mj-ea"/>
                <a:cs typeface="+mj-cs"/>
              </a:rPr>
              <a:t>Sheep</a:t>
            </a:r>
          </a:p>
        </p:txBody>
      </p:sp>
      <p:pic>
        <p:nvPicPr>
          <p:cNvPr id="66567" name="Picture 2"/>
          <p:cNvPicPr>
            <a:picLocks noChangeAspect="1" noChangeArrowheads="1"/>
          </p:cNvPicPr>
          <p:nvPr/>
        </p:nvPicPr>
        <p:blipFill>
          <a:blip r:embed="rId3" cstate="print"/>
          <a:srcRect l="26250" t="17000" r="33749" b="14999"/>
          <a:stretch>
            <a:fillRect/>
          </a:stretch>
        </p:blipFill>
        <p:spPr bwMode="auto">
          <a:xfrm>
            <a:off x="2743200" y="1295400"/>
            <a:ext cx="5029200" cy="534352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00200" y="0"/>
            <a:ext cx="7543800" cy="12192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587" name="Title 1"/>
          <p:cNvSpPr>
            <a:spLocks noGrp="1"/>
          </p:cNvSpPr>
          <p:nvPr>
            <p:ph type="ctrTitle"/>
          </p:nvPr>
        </p:nvSpPr>
        <p:spPr>
          <a:xfrm>
            <a:off x="1676400" y="1219200"/>
            <a:ext cx="7467600" cy="5638800"/>
          </a:xfrm>
        </p:spPr>
        <p:txBody>
          <a:bodyPr/>
          <a:lstStyle/>
          <a:p>
            <a:pPr eaLnBrk="1" hangingPunct="1"/>
            <a:r>
              <a:rPr lang="en-US" sz="2800" b="1" smtClean="0"/>
              <a:t>we dye the wool. .."</a:t>
            </a:r>
            <a:br>
              <a:rPr lang="en-US" sz="2800" b="1" smtClean="0"/>
            </a:br>
            <a:r>
              <a:rPr lang="en-US" sz="1600" smtClean="0"/>
              <a:t>Wool is easy and fun to dye in the classroom if you follow this simple</a:t>
            </a:r>
            <a:br>
              <a:rPr lang="en-US" sz="1600" smtClean="0"/>
            </a:br>
            <a:r>
              <a:rPr lang="en-US" sz="1600" smtClean="0"/>
              <a:t>"1-1-1-1-1” formula:</a:t>
            </a:r>
            <a:br>
              <a:rPr lang="en-US" sz="1600" smtClean="0"/>
            </a:br>
            <a:r>
              <a:rPr lang="en-US" sz="1600" smtClean="0"/>
              <a:t>1. In a </a:t>
            </a:r>
            <a:r>
              <a:rPr lang="en-US" sz="1600" b="1" smtClean="0"/>
              <a:t>one-quart canning jar, add one cup of water.</a:t>
            </a:r>
            <a:br>
              <a:rPr lang="en-US" sz="1600" b="1" smtClean="0"/>
            </a:br>
            <a:r>
              <a:rPr lang="en-US" sz="1600" smtClean="0"/>
              <a:t>2. Stir in </a:t>
            </a:r>
            <a:r>
              <a:rPr lang="en-US" sz="1600" b="1" smtClean="0"/>
              <a:t>one packet of powdered drink mix and one tablespoon of vinegar.</a:t>
            </a:r>
            <a:br>
              <a:rPr lang="en-US" sz="1600" b="1" smtClean="0"/>
            </a:br>
            <a:r>
              <a:rPr lang="en-US" sz="1600" smtClean="0"/>
              <a:t>3. Dampen about </a:t>
            </a:r>
            <a:r>
              <a:rPr lang="en-US" sz="1600" b="1" smtClean="0"/>
              <a:t>one ounce of clean white wool fiber or wool yam and</a:t>
            </a:r>
            <a:br>
              <a:rPr lang="en-US" sz="1600" b="1" smtClean="0"/>
            </a:br>
            <a:r>
              <a:rPr lang="en-US" sz="1600" smtClean="0"/>
              <a:t>submerge it in the mixture.</a:t>
            </a:r>
            <a:br>
              <a:rPr lang="en-US" sz="1600" smtClean="0"/>
            </a:br>
            <a:r>
              <a:rPr lang="en-US" sz="1600" smtClean="0"/>
              <a:t>4. Set the jar in a sunny location for about four hours or until the color</a:t>
            </a:r>
            <a:br>
              <a:rPr lang="en-US" sz="1600" smtClean="0"/>
            </a:br>
            <a:r>
              <a:rPr lang="en-US" sz="1600" smtClean="0"/>
              <a:t>has been absorbed by the wooI, and the remaining water is clear</a:t>
            </a:r>
            <a:br>
              <a:rPr lang="en-US" sz="1600" smtClean="0"/>
            </a:br>
            <a:r>
              <a:rPr lang="en-US" sz="1600" smtClean="0"/>
              <a:t>or milky.</a:t>
            </a:r>
            <a:br>
              <a:rPr lang="en-US" sz="1600" smtClean="0"/>
            </a:br>
            <a:r>
              <a:rPr lang="en-US" sz="1600" smtClean="0"/>
              <a:t>5. Wash the wooI in cool water until the water runs clear.</a:t>
            </a:r>
            <a:endParaRPr lang="en-US" sz="1600" smtClean="0">
              <a:solidFill>
                <a:schemeClr val="bg1"/>
              </a:solidFill>
              <a:latin typeface="Hurry Up" pitchFamily="2" charset="0"/>
            </a:endParaRPr>
          </a:p>
        </p:txBody>
      </p:sp>
      <p:sp>
        <p:nvSpPr>
          <p:cNvPr id="4" name="Rectangle 3"/>
          <p:cNvSpPr/>
          <p:nvPr/>
        </p:nvSpPr>
        <p:spPr>
          <a:xfrm>
            <a:off x="0" y="0"/>
            <a:ext cx="16764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67589" name="Picture 4" descr="imagesCA2UB7NJ.jpg"/>
          <p:cNvPicPr>
            <a:picLocks noChangeAspect="1"/>
          </p:cNvPicPr>
          <p:nvPr/>
        </p:nvPicPr>
        <p:blipFill>
          <a:blip r:embed="rId2" cstate="print"/>
          <a:srcRect/>
          <a:stretch>
            <a:fillRect/>
          </a:stretch>
        </p:blipFill>
        <p:spPr bwMode="auto">
          <a:xfrm>
            <a:off x="0" y="0"/>
            <a:ext cx="1676400" cy="1255713"/>
          </a:xfrm>
          <a:prstGeom prst="rect">
            <a:avLst/>
          </a:prstGeom>
          <a:noFill/>
          <a:ln w="9525">
            <a:noFill/>
            <a:miter lim="800000"/>
            <a:headEnd/>
            <a:tailEnd/>
          </a:ln>
        </p:spPr>
      </p:pic>
      <p:sp>
        <p:nvSpPr>
          <p:cNvPr id="7" name="Title 1"/>
          <p:cNvSpPr txBox="1">
            <a:spLocks/>
          </p:cNvSpPr>
          <p:nvPr/>
        </p:nvSpPr>
        <p:spPr>
          <a:xfrm>
            <a:off x="1676400" y="0"/>
            <a:ext cx="7467600" cy="1219200"/>
          </a:xfrm>
          <a:prstGeom prst="rect">
            <a:avLst/>
          </a:prstGeom>
        </p:spPr>
        <p:txBody>
          <a:bodyPr anchor="ctr"/>
          <a:lstStyle/>
          <a:p>
            <a:pPr algn="ctr" fontAlgn="auto">
              <a:spcAft>
                <a:spcPts val="0"/>
              </a:spcAft>
              <a:defRPr/>
            </a:pPr>
            <a:r>
              <a:rPr lang="en-US" sz="6600" dirty="0">
                <a:solidFill>
                  <a:schemeClr val="bg1"/>
                </a:solidFill>
                <a:effectLst>
                  <a:outerShdw blurRad="38100" dist="38100" dir="2700000" algn="tl">
                    <a:srgbClr val="000000">
                      <a:alpha val="43137"/>
                    </a:srgbClr>
                  </a:outerShdw>
                </a:effectLst>
                <a:latin typeface="Hurry Up" pitchFamily="2" charset="0"/>
                <a:ea typeface="+mj-ea"/>
                <a:cs typeface="+mj-cs"/>
              </a:rPr>
              <a:t>Sheep</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7"/>
          <p:cNvGrpSpPr>
            <a:grpSpLocks/>
          </p:cNvGrpSpPr>
          <p:nvPr/>
        </p:nvGrpSpPr>
        <p:grpSpPr bwMode="auto">
          <a:xfrm>
            <a:off x="0" y="0"/>
            <a:ext cx="9144000" cy="6858000"/>
            <a:chOff x="0" y="0"/>
            <a:chExt cx="9144000" cy="685800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68614"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Title 1"/>
          <p:cNvSpPr txBox="1">
            <a:spLocks/>
          </p:cNvSpPr>
          <p:nvPr/>
        </p:nvSpPr>
        <p:spPr>
          <a:xfrm>
            <a:off x="3810000" y="457200"/>
            <a:ext cx="3124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Sheep</a:t>
            </a:r>
          </a:p>
        </p:txBody>
      </p:sp>
      <p:pic>
        <p:nvPicPr>
          <p:cNvPr id="68612" name="Picture 6"/>
          <p:cNvPicPr>
            <a:picLocks noChangeAspect="1" noChangeArrowheads="1"/>
          </p:cNvPicPr>
          <p:nvPr/>
        </p:nvPicPr>
        <p:blipFill>
          <a:blip r:embed="rId3" cstate="print"/>
          <a:srcRect l="56876" t="13000" r="28125" b="14000"/>
          <a:stretch>
            <a:fillRect/>
          </a:stretch>
        </p:blipFill>
        <p:spPr bwMode="auto">
          <a:xfrm>
            <a:off x="1905000" y="1295400"/>
            <a:ext cx="3276600" cy="5562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8195"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3810000" y="457200"/>
            <a:ext cx="3124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Sheep</a:t>
            </a:r>
          </a:p>
        </p:txBody>
      </p:sp>
      <p:sp>
        <p:nvSpPr>
          <p:cNvPr id="8198" name="Rectangle 7"/>
          <p:cNvSpPr>
            <a:spLocks noChangeArrowheads="1"/>
          </p:cNvSpPr>
          <p:nvPr/>
        </p:nvSpPr>
        <p:spPr bwMode="auto">
          <a:xfrm>
            <a:off x="1981200" y="1371600"/>
            <a:ext cx="7162800" cy="6248400"/>
          </a:xfrm>
          <a:prstGeom prst="rect">
            <a:avLst/>
          </a:prstGeom>
          <a:noFill/>
          <a:ln w="9525">
            <a:noFill/>
            <a:miter lim="800000"/>
            <a:headEnd/>
            <a:tailEnd/>
          </a:ln>
        </p:spPr>
        <p:txBody>
          <a:bodyPr>
            <a:spAutoFit/>
          </a:bodyPr>
          <a:lstStyle/>
          <a:p>
            <a:pPr algn="ctr"/>
            <a:endParaRPr lang="en-US" sz="4000">
              <a:solidFill>
                <a:schemeClr val="bg1"/>
              </a:solidFill>
              <a:latin typeface="Boopee" pitchFamily="2" charset="0"/>
            </a:endParaRPr>
          </a:p>
          <a:p>
            <a:pPr algn="ctr"/>
            <a:r>
              <a:rPr lang="en-US" sz="4000">
                <a:solidFill>
                  <a:schemeClr val="bg1"/>
                </a:solidFill>
                <a:latin typeface="Boopee" pitchFamily="2" charset="0"/>
              </a:rPr>
              <a:t>Sheep have no top front teeth but the roof of their mouth is hard. </a:t>
            </a:r>
          </a:p>
          <a:p>
            <a:pPr algn="ctr"/>
            <a:endParaRPr lang="en-US" sz="4000">
              <a:solidFill>
                <a:schemeClr val="bg1"/>
              </a:solidFill>
              <a:latin typeface="Boopee" pitchFamily="2" charset="0"/>
            </a:endParaRPr>
          </a:p>
          <a:p>
            <a:pPr algn="ctr"/>
            <a:endParaRPr lang="en-US" sz="4000">
              <a:solidFill>
                <a:schemeClr val="bg1"/>
              </a:solidFill>
              <a:latin typeface="Boopee" pitchFamily="2" charset="0"/>
            </a:endParaRPr>
          </a:p>
          <a:p>
            <a:pPr algn="ctr"/>
            <a:endParaRPr lang="en-US" sz="4000">
              <a:solidFill>
                <a:schemeClr val="bg1"/>
              </a:solidFill>
              <a:latin typeface="Boopee" pitchFamily="2" charset="0"/>
            </a:endParaRPr>
          </a:p>
          <a:p>
            <a:pPr algn="ctr"/>
            <a:r>
              <a:rPr lang="en-US" sz="4000">
                <a:solidFill>
                  <a:schemeClr val="bg1"/>
                </a:solidFill>
                <a:latin typeface="Boopee" pitchFamily="2" charset="0"/>
              </a:rPr>
              <a:t>This permits sheep to eat vegetation close to the ground and prevents them from pulling up plant roots.</a:t>
            </a:r>
          </a:p>
          <a:p>
            <a:pPr algn="ctr"/>
            <a:r>
              <a:rPr lang="en-US" sz="4000">
                <a:solidFill>
                  <a:schemeClr val="bg1"/>
                </a:solidFill>
                <a:latin typeface="Boopee" pitchFamily="2" charset="0"/>
              </a:rPr>
              <a:t> </a:t>
            </a:r>
          </a:p>
        </p:txBody>
      </p:sp>
      <p:sp>
        <p:nvSpPr>
          <p:cNvPr id="8199" name="Rectangle 9"/>
          <p:cNvSpPr>
            <a:spLocks noChangeArrowheads="1"/>
          </p:cNvSpPr>
          <p:nvPr/>
        </p:nvSpPr>
        <p:spPr bwMode="auto">
          <a:xfrm>
            <a:off x="1981200" y="3429000"/>
            <a:ext cx="7162800" cy="2432050"/>
          </a:xfrm>
          <a:prstGeom prst="rect">
            <a:avLst/>
          </a:prstGeom>
          <a:noFill/>
          <a:ln w="9525">
            <a:noFill/>
            <a:miter lim="800000"/>
            <a:headEnd/>
            <a:tailEnd/>
          </a:ln>
        </p:spPr>
        <p:txBody>
          <a:bodyPr>
            <a:spAutoFit/>
          </a:bodyPr>
          <a:lstStyle/>
          <a:p>
            <a:r>
              <a:rPr lang="en-US" sz="3600">
                <a:solidFill>
                  <a:schemeClr val="bg1"/>
                </a:solidFill>
                <a:latin typeface="DrafixScript" pitchFamily="2" charset="0"/>
              </a:rPr>
              <a:t>Sheep grow two teeth a year until they have eight. </a:t>
            </a:r>
          </a:p>
          <a:p>
            <a:endParaRPr lang="en-US" sz="4400" b="1">
              <a:solidFill>
                <a:schemeClr val="bg1"/>
              </a:solidFill>
              <a:latin typeface="DrafixScript" pitchFamily="2" charset="0"/>
            </a:endParaRPr>
          </a:p>
          <a:p>
            <a:r>
              <a:rPr lang="en-US"/>
              <a:t/>
            </a:r>
            <a:br>
              <a:rPr lang="en-US"/>
            </a:b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9219" name="Picture 4" descr="imagesCA2UB7NJ.jpg"/>
          <p:cNvPicPr>
            <a:picLocks noChangeAspect="1"/>
          </p:cNvPicPr>
          <p:nvPr/>
        </p:nvPicPr>
        <p:blipFill>
          <a:blip r:embed="rId2" cstate="print"/>
          <a:srcRect/>
          <a:stretch>
            <a:fillRect/>
          </a:stretch>
        </p:blipFill>
        <p:spPr bwMode="auto">
          <a:xfrm>
            <a:off x="0" y="0"/>
            <a:ext cx="1933575" cy="1447800"/>
          </a:xfrm>
          <a:prstGeom prst="rect">
            <a:avLst/>
          </a:prstGeom>
          <a:noFill/>
          <a:ln w="9525">
            <a:noFill/>
            <a:miter lim="800000"/>
            <a:headEnd/>
            <a:tailEnd/>
          </a:ln>
        </p:spPr>
      </p:pic>
      <p:sp>
        <p:nvSpPr>
          <p:cNvPr id="6" name="Rectangle 5"/>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3810000" y="457200"/>
            <a:ext cx="3124200" cy="838200"/>
          </a:xfrm>
          <a:prstGeom prst="rect">
            <a:avLst/>
          </a:prstGeom>
        </p:spPr>
        <p:txBody>
          <a:bodyPr anchor="ctr"/>
          <a:lstStyle/>
          <a:p>
            <a:pPr algn="ctr" fontAlgn="auto">
              <a:spcAft>
                <a:spcPts val="0"/>
              </a:spcAft>
              <a:defRPr/>
            </a:pPr>
            <a:r>
              <a:rPr lang="en-US" sz="7200" dirty="0">
                <a:solidFill>
                  <a:schemeClr val="bg1"/>
                </a:solidFill>
                <a:effectLst>
                  <a:outerShdw blurRad="38100" dist="38100" dir="2700000" algn="tl">
                    <a:srgbClr val="000000">
                      <a:alpha val="43137"/>
                    </a:srgbClr>
                  </a:outerShdw>
                </a:effectLst>
                <a:latin typeface="Hurry Up" pitchFamily="2" charset="0"/>
                <a:ea typeface="+mj-ea"/>
                <a:cs typeface="+mj-cs"/>
              </a:rPr>
              <a:t>Sheep</a:t>
            </a:r>
          </a:p>
        </p:txBody>
      </p:sp>
      <p:sp>
        <p:nvSpPr>
          <p:cNvPr id="9222" name="Rectangle 8"/>
          <p:cNvSpPr>
            <a:spLocks noChangeArrowheads="1"/>
          </p:cNvSpPr>
          <p:nvPr/>
        </p:nvSpPr>
        <p:spPr bwMode="auto">
          <a:xfrm>
            <a:off x="2057400" y="5486400"/>
            <a:ext cx="7086600" cy="1077913"/>
          </a:xfrm>
          <a:prstGeom prst="rect">
            <a:avLst/>
          </a:prstGeom>
          <a:noFill/>
          <a:ln w="9525">
            <a:noFill/>
            <a:miter lim="800000"/>
            <a:headEnd/>
            <a:tailEnd/>
          </a:ln>
        </p:spPr>
        <p:txBody>
          <a:bodyPr>
            <a:spAutoFit/>
          </a:bodyPr>
          <a:lstStyle/>
          <a:p>
            <a:pPr algn="ctr"/>
            <a:r>
              <a:rPr lang="en-US" sz="3200">
                <a:solidFill>
                  <a:schemeClr val="bg1"/>
                </a:solidFill>
                <a:latin typeface="DrafixScript" pitchFamily="2" charset="0"/>
              </a:rPr>
              <a:t>It takes 147 days for a sheep to have a lamb.</a:t>
            </a:r>
          </a:p>
        </p:txBody>
      </p:sp>
      <p:sp>
        <p:nvSpPr>
          <p:cNvPr id="9223" name="Rectangle 10"/>
          <p:cNvSpPr>
            <a:spLocks noChangeArrowheads="1"/>
          </p:cNvSpPr>
          <p:nvPr/>
        </p:nvSpPr>
        <p:spPr bwMode="auto">
          <a:xfrm>
            <a:off x="2057400" y="3048000"/>
            <a:ext cx="7086600" cy="2062163"/>
          </a:xfrm>
          <a:prstGeom prst="rect">
            <a:avLst/>
          </a:prstGeom>
          <a:noFill/>
          <a:ln w="9525">
            <a:noFill/>
            <a:miter lim="800000"/>
            <a:headEnd/>
            <a:tailEnd/>
          </a:ln>
        </p:spPr>
        <p:txBody>
          <a:bodyPr>
            <a:spAutoFit/>
          </a:bodyPr>
          <a:lstStyle/>
          <a:p>
            <a:r>
              <a:rPr lang="en-US" sz="3200">
                <a:solidFill>
                  <a:schemeClr val="bg1"/>
                </a:solidFill>
                <a:latin typeface="DrafixScript" pitchFamily="2" charset="0"/>
              </a:rPr>
              <a:t>If you see a sheep on its back, lend a hand! A sheep can't get up from that position. If left on its back too long, it will eventually die.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145184">
            <a:off x="1511300" y="4240213"/>
            <a:ext cx="7772400" cy="1470025"/>
          </a:xfrm>
          <a:effectLst>
            <a:outerShdw blurRad="50800" dist="38100" dir="16200000" rotWithShape="0">
              <a:prstClr val="black">
                <a:alpha val="40000"/>
              </a:prstClr>
            </a:outerShdw>
          </a:effectLst>
        </p:spPr>
        <p:txBody>
          <a:bodyPr>
            <a:noAutofit/>
          </a:bodyPr>
          <a:lstStyle/>
          <a:p>
            <a:pPr>
              <a:defRPr/>
            </a:pPr>
            <a:r>
              <a:rPr lang="en-US" sz="11500" dirty="0" smtClean="0">
                <a:latin typeface="Chiller" pitchFamily="82" charset="0"/>
              </a:rPr>
              <a:t>Sheep Predators</a:t>
            </a:r>
            <a:endParaRPr lang="en-US" sz="11500" dirty="0">
              <a:latin typeface="Chiller" pitchFamily="82" charset="0"/>
            </a:endParaRPr>
          </a:p>
        </p:txBody>
      </p:sp>
      <p:pic>
        <p:nvPicPr>
          <p:cNvPr id="10243" name="Picture 2" descr="XTypeClaws.jpg"/>
          <p:cNvPicPr>
            <a:picLocks noChangeAspect="1"/>
          </p:cNvPicPr>
          <p:nvPr/>
        </p:nvPicPr>
        <p:blipFill>
          <a:blip r:embed="rId3" cstate="print"/>
          <a:srcRect/>
          <a:stretch>
            <a:fillRect/>
          </a:stretch>
        </p:blipFill>
        <p:spPr bwMode="auto">
          <a:xfrm rot="1863099">
            <a:off x="4246563" y="1487488"/>
            <a:ext cx="3698875" cy="2128837"/>
          </a:xfrm>
          <a:prstGeom prst="rect">
            <a:avLst/>
          </a:prstGeom>
          <a:noFill/>
          <a:ln w="9525">
            <a:noFill/>
            <a:miter lim="800000"/>
            <a:headEnd/>
            <a:tailEnd/>
          </a:ln>
        </p:spPr>
      </p:pic>
      <p:grpSp>
        <p:nvGrpSpPr>
          <p:cNvPr id="10244" name="Group 3"/>
          <p:cNvGrpSpPr>
            <a:grpSpLocks/>
          </p:cNvGrpSpPr>
          <p:nvPr/>
        </p:nvGrpSpPr>
        <p:grpSpPr bwMode="auto">
          <a:xfrm>
            <a:off x="0" y="0"/>
            <a:ext cx="9144000" cy="6858000"/>
            <a:chOff x="0" y="0"/>
            <a:chExt cx="9144000" cy="6858000"/>
          </a:xfrm>
        </p:grpSpPr>
        <p:sp>
          <p:nvSpPr>
            <p:cNvPr id="5" name="Rectangle 4"/>
            <p:cNvSpPr/>
            <p:nvPr/>
          </p:nvSpPr>
          <p:spPr>
            <a:xfrm>
              <a:off x="0" y="0"/>
              <a:ext cx="190500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lumMod val="50000"/>
                  </a:schemeClr>
                </a:solidFill>
              </a:endParaRPr>
            </a:p>
          </p:txBody>
        </p:sp>
        <p:pic>
          <p:nvPicPr>
            <p:cNvPr id="10246" name="Picture 4" descr="imagesCA2UB7NJ.jpg"/>
            <p:cNvPicPr>
              <a:picLocks noChangeAspect="1"/>
            </p:cNvPicPr>
            <p:nvPr/>
          </p:nvPicPr>
          <p:blipFill>
            <a:blip r:embed="rId4" cstate="print"/>
            <a:srcRect/>
            <a:stretch>
              <a:fillRect/>
            </a:stretch>
          </p:blipFill>
          <p:spPr bwMode="auto">
            <a:xfrm>
              <a:off x="0" y="0"/>
              <a:ext cx="1933575" cy="1447800"/>
            </a:xfrm>
            <a:prstGeom prst="rect">
              <a:avLst/>
            </a:prstGeom>
            <a:noFill/>
            <a:ln w="9525">
              <a:noFill/>
              <a:miter lim="800000"/>
              <a:headEnd/>
              <a:tailEnd/>
            </a:ln>
          </p:spPr>
        </p:pic>
        <p:sp>
          <p:nvSpPr>
            <p:cNvPr id="7" name="Rectangle 6"/>
            <p:cNvSpPr/>
            <p:nvPr/>
          </p:nvSpPr>
          <p:spPr>
            <a:xfrm>
              <a:off x="1905000" y="0"/>
              <a:ext cx="7239000" cy="1447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2746</TotalTime>
  <Words>1891</Words>
  <Application>Microsoft Office PowerPoint</Application>
  <PresentationFormat>On-screen Show (4:3)</PresentationFormat>
  <Paragraphs>344</Paragraphs>
  <Slides>66</Slides>
  <Notes>25</Notes>
  <HiddenSlides>0</HiddenSlides>
  <MMClips>0</MMClips>
  <ScaleCrop>false</ScaleCrop>
  <HeadingPairs>
    <vt:vector size="6" baseType="variant">
      <vt:variant>
        <vt:lpstr>Fonts Used</vt:lpstr>
      </vt:variant>
      <vt:variant>
        <vt:i4>34</vt:i4>
      </vt:variant>
      <vt:variant>
        <vt:lpstr>Theme</vt:lpstr>
      </vt:variant>
      <vt:variant>
        <vt:i4>1</vt:i4>
      </vt:variant>
      <vt:variant>
        <vt:lpstr>Slide Titles</vt:lpstr>
      </vt:variant>
      <vt:variant>
        <vt:i4>66</vt:i4>
      </vt:variant>
    </vt:vector>
  </HeadingPairs>
  <TitlesOfParts>
    <vt:vector size="101" baseType="lpstr">
      <vt:lpstr>Amienne</vt:lpstr>
      <vt:lpstr>Arial</vt:lpstr>
      <vt:lpstr>Arial Black</vt:lpstr>
      <vt:lpstr>Arial Narrow</vt:lpstr>
      <vt:lpstr>Arial Rounded MT Bold</vt:lpstr>
      <vt:lpstr>Boopee</vt:lpstr>
      <vt:lpstr>Calibri</vt:lpstr>
      <vt:lpstr>Chiller</vt:lpstr>
      <vt:lpstr>Comic Sans MS</vt:lpstr>
      <vt:lpstr>Copperplate Gothic Light</vt:lpstr>
      <vt:lpstr>Curlz MT</vt:lpstr>
      <vt:lpstr>DrafixScript</vt:lpstr>
      <vt:lpstr>Engravers MT</vt:lpstr>
      <vt:lpstr>Forte</vt:lpstr>
      <vt:lpstr>French Script MT</vt:lpstr>
      <vt:lpstr>Gigi</vt:lpstr>
      <vt:lpstr>Harlow Solid Italic</vt:lpstr>
      <vt:lpstr>HGPHeiseiKakugothictaiW9</vt:lpstr>
      <vt:lpstr>Hurry Up</vt:lpstr>
      <vt:lpstr>Impact</vt:lpstr>
      <vt:lpstr>Jokerman</vt:lpstr>
      <vt:lpstr>Juice ITC</vt:lpstr>
      <vt:lpstr>Kristen ITC</vt:lpstr>
      <vt:lpstr>Matisse ITC</vt:lpstr>
      <vt:lpstr>Minya Nouvelle</vt:lpstr>
      <vt:lpstr>Miriam Fixed</vt:lpstr>
      <vt:lpstr>Mistral</vt:lpstr>
      <vt:lpstr>Papyrus</vt:lpstr>
      <vt:lpstr>Pristina</vt:lpstr>
      <vt:lpstr>Ravie</vt:lpstr>
      <vt:lpstr>Rockwell</vt:lpstr>
      <vt:lpstr>Segoe Script</vt:lpstr>
      <vt:lpstr>Stereofidelic</vt:lpstr>
      <vt:lpstr>Tahoma</vt:lpstr>
      <vt:lpstr>Office Theme</vt:lpstr>
      <vt:lpstr>Welcome  to  Barnyard  Buddies  Camp</vt:lpstr>
      <vt:lpstr>Monday Sheep Tuesday Rabbits And Cows Wednesday Horses Thursday Chickens and Ducks Friday</vt:lpstr>
      <vt:lpstr>Group Leaders Pigs - Conlee &amp; Connor Sheep – Addie  Chickens -  Laken &amp; Haley Games Hadley, Raygan, Shannon Crafts Katelyn, Bailey, Genevieve Teachers Stephanie, Haley, Airanne Hands on  </vt:lpstr>
      <vt:lpstr>Female Sheep   are called “Ewes” “ Dolly”  and “Willi” are two of our ewes.  Male Sheep  are called “Rams”   Baby Sheep  are called “Lambs” “4 J” is one of lambs.  Sleep live in groups called “Flocks”</vt:lpstr>
      <vt:lpstr>PowerPoint Presentation</vt:lpstr>
      <vt:lpstr>PowerPoint Presentation</vt:lpstr>
      <vt:lpstr>PowerPoint Presentation</vt:lpstr>
      <vt:lpstr>PowerPoint Presentation</vt:lpstr>
      <vt:lpstr>Sheep Predators</vt:lpstr>
      <vt:lpstr>Coyotes</vt:lpstr>
      <vt:lpstr>Sheep Dogs</vt:lpstr>
      <vt:lpstr>Herding Dogs</vt:lpstr>
      <vt:lpstr>PowerPoint Presentation</vt:lpstr>
      <vt:lpstr>Border Collies</vt:lpstr>
      <vt:lpstr>Guardian Dogs</vt:lpstr>
      <vt:lpstr>Great Pyrenees</vt:lpstr>
      <vt:lpstr>Are Dogs the only Livestock Guardians??</vt:lpstr>
      <vt:lpstr>Donkeys!</vt:lpstr>
      <vt:lpstr>L l a m a s!</vt:lpstr>
      <vt:lpstr>Barn Yard Buddies</vt:lpstr>
      <vt:lpstr>PowerPoint Presentation</vt:lpstr>
      <vt:lpstr>PowerPoint Presentation</vt:lpstr>
      <vt:lpstr>PowerPoint Presentation</vt:lpstr>
      <vt:lpstr>Paper Plate Pals</vt:lpstr>
      <vt:lpstr>PowerPoint Presentation</vt:lpstr>
      <vt:lpstr>PowerPoint Presentation</vt:lpstr>
      <vt:lpstr>One Happy Herd</vt:lpstr>
      <vt:lpstr>Cattle</vt:lpstr>
      <vt:lpstr>PowerPoint Presentation</vt:lpstr>
      <vt:lpstr>PowerPoint Presentation</vt:lpstr>
      <vt:lpstr>PowerPoint Presentation</vt:lpstr>
      <vt:lpstr>PowerPoint Presentation</vt:lpstr>
      <vt:lpstr>PowerPoint Presentation</vt:lpstr>
      <vt:lpstr>Cows</vt:lpstr>
      <vt:lpstr>One Happy Herd</vt:lpstr>
      <vt:lpstr>What do we get from Cows?</vt:lpstr>
      <vt:lpstr>Longhorn</vt:lpstr>
      <vt:lpstr>Angus </vt:lpstr>
      <vt:lpstr>Dairy Cows</vt:lpstr>
      <vt:lpstr>Got Milk?</vt:lpstr>
      <vt:lpstr>Did you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dye the wool. .." Wool is easy and fun to dye in the classroom if you follow this simple "1-1-1-1-1” formula: 1. In a one-quart canning jar, add one cup of water. 2. Stir in one packet of powdered drink mix and one tablespoon of vinegar. 3. Dampen about one ounce of clean white wool fiber or wool yam and submerge it in the mixture. 4. Set the jar in a sunny location for about four hours or until the color has been absorbed by the wooI, and the remaining water is clear or milky. 5. Wash the wooI in cool water until the water runs clear.</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Teri Lea</cp:lastModifiedBy>
  <cp:revision>253</cp:revision>
  <dcterms:created xsi:type="dcterms:W3CDTF">2011-06-02T02:23:33Z</dcterms:created>
  <dcterms:modified xsi:type="dcterms:W3CDTF">2017-05-15T16:16:57Z</dcterms:modified>
</cp:coreProperties>
</file>