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8" r:id="rId38"/>
    <p:sldId id="299" r:id="rId39"/>
    <p:sldId id="300" r:id="rId40"/>
    <p:sldId id="301" r:id="rId41"/>
    <p:sldId id="302" r:id="rId42"/>
    <p:sldId id="292" r:id="rId43"/>
    <p:sldId id="294" r:id="rId44"/>
    <p:sldId id="295" r:id="rId45"/>
    <p:sldId id="296" r:id="rId46"/>
    <p:sldId id="297" r:id="rId47"/>
    <p:sldId id="293" r:id="rId48"/>
    <p:sldId id="303" r:id="rId49"/>
    <p:sldId id="304" r:id="rId50"/>
    <p:sldId id="305"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42" d="100"/>
          <a:sy n="42" d="100"/>
        </p:scale>
        <p:origin x="72"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Small Engine tool, parts &amp; Equipment</a:t>
            </a:r>
            <a:endParaRPr lang="en-US" dirty="0"/>
          </a:p>
        </p:txBody>
      </p:sp>
      <p:sp>
        <p:nvSpPr>
          <p:cNvPr id="3" name="Subtitle 2"/>
          <p:cNvSpPr>
            <a:spLocks noGrp="1"/>
          </p:cNvSpPr>
          <p:nvPr>
            <p:ph type="subTitle" idx="1"/>
          </p:nvPr>
        </p:nvSpPr>
        <p:spPr/>
        <p:txBody>
          <a:bodyPr/>
          <a:lstStyle/>
          <a:p>
            <a:r>
              <a:rPr lang="en-US" dirty="0" smtClean="0"/>
              <a:t>Dana mills</a:t>
            </a:r>
            <a:endParaRPr lang="en-US" dirty="0"/>
          </a:p>
        </p:txBody>
      </p:sp>
    </p:spTree>
    <p:extLst>
      <p:ext uri="{BB962C8B-B14F-4D97-AF65-F5344CB8AC3E}">
        <p14:creationId xmlns:p14="http://schemas.microsoft.com/office/powerpoint/2010/main" val="211162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micrometer </a:t>
            </a:r>
            <a:endParaRPr lang="en-US" dirty="0"/>
          </a:p>
        </p:txBody>
      </p:sp>
      <p:pic>
        <p:nvPicPr>
          <p:cNvPr id="4" name="Content Placeholder 3"/>
          <p:cNvPicPr>
            <a:picLocks noGrp="1" noChangeAspect="1"/>
          </p:cNvPicPr>
          <p:nvPr>
            <p:ph idx="1"/>
          </p:nvPr>
        </p:nvPicPr>
        <p:blipFill>
          <a:blip r:embed="rId2"/>
          <a:stretch>
            <a:fillRect/>
          </a:stretch>
        </p:blipFill>
        <p:spPr>
          <a:xfrm>
            <a:off x="2482533" y="2065867"/>
            <a:ext cx="7367984" cy="4126071"/>
          </a:xfrm>
          <a:prstGeom prst="rect">
            <a:avLst/>
          </a:prstGeom>
        </p:spPr>
      </p:pic>
    </p:spTree>
    <p:extLst>
      <p:ext uri="{BB962C8B-B14F-4D97-AF65-F5344CB8AC3E}">
        <p14:creationId xmlns:p14="http://schemas.microsoft.com/office/powerpoint/2010/main" val="4006560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Micrometer units </a:t>
            </a:r>
            <a:endParaRPr lang="en-US" dirty="0"/>
          </a:p>
        </p:txBody>
      </p:sp>
      <p:sp>
        <p:nvSpPr>
          <p:cNvPr id="3" name="Content Placeholder 2"/>
          <p:cNvSpPr>
            <a:spLocks noGrp="1"/>
          </p:cNvSpPr>
          <p:nvPr>
            <p:ph idx="1"/>
          </p:nvPr>
        </p:nvSpPr>
        <p:spPr/>
        <p:txBody>
          <a:bodyPr/>
          <a:lstStyle/>
          <a:p>
            <a:r>
              <a:rPr lang="en-US" dirty="0"/>
              <a:t>May be metric or imperial</a:t>
            </a:r>
          </a:p>
          <a:p>
            <a:pPr lvl="1"/>
            <a:r>
              <a:rPr lang="en-US" dirty="0"/>
              <a:t>imperial units are known as customary units   (i.e., inches, feet, miles, etc.)</a:t>
            </a:r>
          </a:p>
          <a:p>
            <a:r>
              <a:rPr lang="en-US" dirty="0"/>
              <a:t>Are as follows:</a:t>
            </a:r>
          </a:p>
          <a:p>
            <a:pPr lvl="1"/>
            <a:r>
              <a:rPr lang="en-US" dirty="0"/>
              <a:t>standard micrometers are graduated in thousandths of an inch (.001”)</a:t>
            </a:r>
          </a:p>
          <a:p>
            <a:pPr lvl="1"/>
            <a:r>
              <a:rPr lang="en-US" dirty="0"/>
              <a:t>Vernier micrometers are graduate in ten-thousands of an inch (.0001”)</a:t>
            </a:r>
          </a:p>
          <a:p>
            <a:pPr lvl="1"/>
            <a:r>
              <a:rPr lang="en-US" dirty="0"/>
              <a:t>metric micrometers are graduated in hundredths of a millimeter (.01mm)</a:t>
            </a:r>
          </a:p>
          <a:p>
            <a:endParaRPr lang="en-US" dirty="0"/>
          </a:p>
        </p:txBody>
      </p:sp>
    </p:spTree>
    <p:extLst>
      <p:ext uri="{BB962C8B-B14F-4D97-AF65-F5344CB8AC3E}">
        <p14:creationId xmlns:p14="http://schemas.microsoft.com/office/powerpoint/2010/main" val="251188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 micrometer</a:t>
            </a:r>
            <a:endParaRPr lang="en-US" dirty="0"/>
          </a:p>
        </p:txBody>
      </p:sp>
      <p:sp>
        <p:nvSpPr>
          <p:cNvPr id="3" name="Content Placeholder 2"/>
          <p:cNvSpPr>
            <a:spLocks noGrp="1"/>
          </p:cNvSpPr>
          <p:nvPr>
            <p:ph idx="1"/>
          </p:nvPr>
        </p:nvSpPr>
        <p:spPr/>
        <p:txBody>
          <a:bodyPr/>
          <a:lstStyle/>
          <a:p>
            <a:r>
              <a:rPr lang="en-US" dirty="0"/>
              <a:t>Involves understanding the following components:</a:t>
            </a:r>
          </a:p>
          <a:p>
            <a:pPr lvl="1"/>
            <a:r>
              <a:rPr lang="en-US" dirty="0"/>
              <a:t>sleeve</a:t>
            </a:r>
          </a:p>
          <a:p>
            <a:pPr lvl="2"/>
            <a:r>
              <a:rPr lang="en-US" dirty="0"/>
              <a:t>does not move</a:t>
            </a:r>
          </a:p>
          <a:p>
            <a:pPr lvl="1"/>
            <a:r>
              <a:rPr lang="en-US" dirty="0"/>
              <a:t>thimble</a:t>
            </a:r>
          </a:p>
          <a:p>
            <a:pPr lvl="2"/>
            <a:r>
              <a:rPr lang="en-US" dirty="0"/>
              <a:t>rotates around the sleeve</a:t>
            </a:r>
          </a:p>
          <a:p>
            <a:endParaRPr lang="en-US" dirty="0"/>
          </a:p>
        </p:txBody>
      </p:sp>
    </p:spTree>
    <p:extLst>
      <p:ext uri="{BB962C8B-B14F-4D97-AF65-F5344CB8AC3E}">
        <p14:creationId xmlns:p14="http://schemas.microsoft.com/office/powerpoint/2010/main" val="2872815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 micrometer (1” standard)</a:t>
            </a:r>
            <a:endParaRPr lang="en-US" dirty="0"/>
          </a:p>
        </p:txBody>
      </p:sp>
      <p:sp>
        <p:nvSpPr>
          <p:cNvPr id="3" name="Content Placeholder 2"/>
          <p:cNvSpPr>
            <a:spLocks noGrp="1"/>
          </p:cNvSpPr>
          <p:nvPr>
            <p:ph idx="1"/>
          </p:nvPr>
        </p:nvSpPr>
        <p:spPr/>
        <p:txBody>
          <a:bodyPr/>
          <a:lstStyle/>
          <a:p>
            <a:r>
              <a:rPr lang="en-US" dirty="0"/>
              <a:t>Sleeve</a:t>
            </a:r>
          </a:p>
          <a:p>
            <a:pPr lvl="1"/>
            <a:r>
              <a:rPr lang="en-US" dirty="0"/>
              <a:t>is divided into 40 equal parts</a:t>
            </a:r>
          </a:p>
          <a:p>
            <a:pPr lvl="1"/>
            <a:r>
              <a:rPr lang="en-US" dirty="0"/>
              <a:t>each line represents 0.025”</a:t>
            </a:r>
          </a:p>
          <a:p>
            <a:pPr lvl="1"/>
            <a:r>
              <a:rPr lang="en-US" dirty="0"/>
              <a:t>every fourth line is numbered and represents 0.1</a:t>
            </a:r>
            <a:r>
              <a:rPr lang="en-US" dirty="0" smtClean="0"/>
              <a:t>”</a:t>
            </a:r>
          </a:p>
          <a:p>
            <a:r>
              <a:rPr lang="en-US" dirty="0"/>
              <a:t>Thimble</a:t>
            </a:r>
          </a:p>
          <a:p>
            <a:pPr lvl="1"/>
            <a:r>
              <a:rPr lang="en-US" dirty="0"/>
              <a:t>is divided into </a:t>
            </a:r>
            <a:r>
              <a:rPr lang="en-US" dirty="0" smtClean="0"/>
              <a:t>25 equal </a:t>
            </a:r>
            <a:r>
              <a:rPr lang="en-US" dirty="0"/>
              <a:t>parts</a:t>
            </a:r>
          </a:p>
          <a:p>
            <a:pPr lvl="1"/>
            <a:r>
              <a:rPr lang="en-US" dirty="0"/>
              <a:t>each </a:t>
            </a:r>
            <a:r>
              <a:rPr lang="en-US" dirty="0" smtClean="0"/>
              <a:t>line </a:t>
            </a:r>
            <a:r>
              <a:rPr lang="en-US" dirty="0"/>
              <a:t>represents 0.001”</a:t>
            </a:r>
          </a:p>
          <a:p>
            <a:pPr lvl="1"/>
            <a:r>
              <a:rPr lang="en-US" dirty="0"/>
              <a:t>every fifth line </a:t>
            </a:r>
            <a:r>
              <a:rPr lang="en-US" dirty="0" smtClean="0"/>
              <a:t>is </a:t>
            </a:r>
            <a:r>
              <a:rPr lang="en-US" dirty="0"/>
              <a:t>marked </a:t>
            </a:r>
            <a:r>
              <a:rPr lang="en-US" dirty="0" smtClean="0"/>
              <a:t>and </a:t>
            </a:r>
            <a:r>
              <a:rPr lang="en-US" dirty="0"/>
              <a:t>represents 0.005”</a:t>
            </a:r>
          </a:p>
          <a:p>
            <a:endParaRPr lang="en-US" dirty="0"/>
          </a:p>
          <a:p>
            <a:endParaRPr lang="en-US" dirty="0"/>
          </a:p>
        </p:txBody>
      </p:sp>
      <p:pic>
        <p:nvPicPr>
          <p:cNvPr id="4" name="Picture 3"/>
          <p:cNvPicPr>
            <a:picLocks noChangeAspect="1"/>
          </p:cNvPicPr>
          <p:nvPr/>
        </p:nvPicPr>
        <p:blipFill>
          <a:blip r:embed="rId2"/>
          <a:stretch>
            <a:fillRect/>
          </a:stretch>
        </p:blipFill>
        <p:spPr>
          <a:xfrm>
            <a:off x="5751513" y="1337733"/>
            <a:ext cx="4467420" cy="2409600"/>
          </a:xfrm>
          <a:prstGeom prst="rect">
            <a:avLst/>
          </a:prstGeom>
        </p:spPr>
      </p:pic>
      <p:pic>
        <p:nvPicPr>
          <p:cNvPr id="5" name="Picture 4"/>
          <p:cNvPicPr>
            <a:picLocks noChangeAspect="1"/>
          </p:cNvPicPr>
          <p:nvPr/>
        </p:nvPicPr>
        <p:blipFill>
          <a:blip r:embed="rId3"/>
          <a:stretch>
            <a:fillRect/>
          </a:stretch>
        </p:blipFill>
        <p:spPr>
          <a:xfrm>
            <a:off x="6466598" y="3383423"/>
            <a:ext cx="3752335" cy="3842053"/>
          </a:xfrm>
          <a:prstGeom prst="rect">
            <a:avLst/>
          </a:prstGeom>
        </p:spPr>
      </p:pic>
    </p:spTree>
    <p:extLst>
      <p:ext uri="{BB962C8B-B14F-4D97-AF65-F5344CB8AC3E}">
        <p14:creationId xmlns:p14="http://schemas.microsoft.com/office/powerpoint/2010/main" val="3596809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R:\Current Productions\CEV70720 Diesel Technology_Tools and Equipment Identification, Safety and Operation\GRAPHICS\Infographics\GRAPHICS\MASTER\Reading a Micromete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35380" y="228600"/>
            <a:ext cx="88392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901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Micrometer maintenance</a:t>
            </a:r>
            <a:endParaRPr lang="en-US" dirty="0"/>
          </a:p>
        </p:txBody>
      </p:sp>
      <p:sp>
        <p:nvSpPr>
          <p:cNvPr id="3" name="Content Placeholder 2"/>
          <p:cNvSpPr>
            <a:spLocks noGrp="1"/>
          </p:cNvSpPr>
          <p:nvPr>
            <p:ph idx="1"/>
          </p:nvPr>
        </p:nvSpPr>
        <p:spPr/>
        <p:txBody>
          <a:bodyPr/>
          <a:lstStyle/>
          <a:p>
            <a:r>
              <a:rPr lang="en-US" dirty="0"/>
              <a:t>Includes:</a:t>
            </a:r>
          </a:p>
          <a:p>
            <a:pPr lvl="1"/>
            <a:r>
              <a:rPr lang="en-US" dirty="0"/>
              <a:t>regularly wiping the spindle and both measuring faces with a dry cloth in order to keep clean</a:t>
            </a:r>
          </a:p>
          <a:p>
            <a:pPr lvl="1"/>
            <a:r>
              <a:rPr lang="en-US" dirty="0"/>
              <a:t>applying multipurpose oil to prevent rusting</a:t>
            </a:r>
          </a:p>
          <a:p>
            <a:pPr lvl="1"/>
            <a:r>
              <a:rPr lang="en-US" dirty="0"/>
              <a:t>avoiding storing in humid climates or extreme temperatures</a:t>
            </a:r>
          </a:p>
          <a:p>
            <a:pPr lvl="1"/>
            <a:r>
              <a:rPr lang="en-US" dirty="0"/>
              <a:t>avoiding leaving the spindle and anvil in contact </a:t>
            </a:r>
            <a:r>
              <a:rPr lang="en-US" dirty="0" smtClean="0"/>
              <a:t> </a:t>
            </a:r>
          </a:p>
          <a:p>
            <a:pPr lvl="2"/>
            <a:r>
              <a:rPr lang="en-US" dirty="0" smtClean="0"/>
              <a:t>could </a:t>
            </a:r>
            <a:r>
              <a:rPr lang="en-US" dirty="0"/>
              <a:t>alter the accuracy</a:t>
            </a:r>
          </a:p>
          <a:p>
            <a:pPr lvl="1"/>
            <a:r>
              <a:rPr lang="en-US" dirty="0" smtClean="0"/>
              <a:t>store </a:t>
            </a:r>
            <a:r>
              <a:rPr lang="en-US" dirty="0"/>
              <a:t>in a protective case when not in use</a:t>
            </a:r>
          </a:p>
          <a:p>
            <a:r>
              <a:rPr lang="en-US" dirty="0"/>
              <a:t>May be necessary if the micrometer is dropped</a:t>
            </a:r>
          </a:p>
          <a:p>
            <a:pPr lvl="1"/>
            <a:r>
              <a:rPr lang="en-US" dirty="0"/>
              <a:t>which can alter the accuracy of the measurement</a:t>
            </a:r>
          </a:p>
          <a:p>
            <a:endParaRPr lang="en-US" dirty="0"/>
          </a:p>
        </p:txBody>
      </p:sp>
    </p:spTree>
    <p:extLst>
      <p:ext uri="{BB962C8B-B14F-4D97-AF65-F5344CB8AC3E}">
        <p14:creationId xmlns:p14="http://schemas.microsoft.com/office/powerpoint/2010/main" val="3556803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Micrometer Use &amp; safety </a:t>
            </a:r>
            <a:endParaRPr lang="en-US" dirty="0"/>
          </a:p>
        </p:txBody>
      </p:sp>
      <p:sp>
        <p:nvSpPr>
          <p:cNvPr id="3" name="Content Placeholder 2"/>
          <p:cNvSpPr>
            <a:spLocks noGrp="1"/>
          </p:cNvSpPr>
          <p:nvPr>
            <p:ph idx="1"/>
          </p:nvPr>
        </p:nvSpPr>
        <p:spPr/>
        <p:txBody>
          <a:bodyPr/>
          <a:lstStyle/>
          <a:p>
            <a:r>
              <a:rPr lang="en-US" dirty="0"/>
              <a:t>Include:</a:t>
            </a:r>
          </a:p>
          <a:p>
            <a:pPr lvl="1"/>
            <a:r>
              <a:rPr lang="en-US" dirty="0"/>
              <a:t>cleaning the anvil before measuring</a:t>
            </a:r>
          </a:p>
          <a:p>
            <a:pPr lvl="1"/>
            <a:r>
              <a:rPr lang="en-US" dirty="0"/>
              <a:t>holding the micrometer square and level</a:t>
            </a:r>
          </a:p>
          <a:p>
            <a:pPr lvl="2"/>
            <a:r>
              <a:rPr lang="en-US" dirty="0"/>
              <a:t>if it is at an angle, measurement will not be accurate</a:t>
            </a:r>
          </a:p>
          <a:p>
            <a:pPr lvl="1"/>
            <a:r>
              <a:rPr lang="en-US" dirty="0"/>
              <a:t>holding the micrometer with the dominant hand</a:t>
            </a:r>
          </a:p>
          <a:p>
            <a:pPr lvl="1"/>
            <a:r>
              <a:rPr lang="en-US" dirty="0"/>
              <a:t>making certain to not overtighten the thimble</a:t>
            </a:r>
          </a:p>
          <a:p>
            <a:pPr lvl="1"/>
            <a:r>
              <a:rPr lang="en-US" dirty="0"/>
              <a:t>using the micrometer according to manufacturer’s instructions</a:t>
            </a:r>
          </a:p>
          <a:p>
            <a:endParaRPr lang="en-US" dirty="0"/>
          </a:p>
        </p:txBody>
      </p:sp>
    </p:spTree>
    <p:extLst>
      <p:ext uri="{BB962C8B-B14F-4D97-AF65-F5344CB8AC3E}">
        <p14:creationId xmlns:p14="http://schemas.microsoft.com/office/powerpoint/2010/main" val="3645535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Telescoping gauges </a:t>
            </a:r>
            <a:endParaRPr lang="en-US" dirty="0"/>
          </a:p>
        </p:txBody>
      </p:sp>
      <p:sp>
        <p:nvSpPr>
          <p:cNvPr id="3" name="Content Placeholder 2"/>
          <p:cNvSpPr>
            <a:spLocks noGrp="1"/>
          </p:cNvSpPr>
          <p:nvPr>
            <p:ph idx="1"/>
          </p:nvPr>
        </p:nvSpPr>
        <p:spPr/>
        <p:txBody>
          <a:bodyPr/>
          <a:lstStyle/>
          <a:p>
            <a:r>
              <a:rPr lang="en-US" dirty="0"/>
              <a:t>Are transfer measuring tools, which transfer a measurement to a micrometer</a:t>
            </a:r>
          </a:p>
          <a:p>
            <a:r>
              <a:rPr lang="en-US" dirty="0"/>
              <a:t>Are made to measure holes where inside micrometers are unable to fit</a:t>
            </a:r>
          </a:p>
          <a:p>
            <a:r>
              <a:rPr lang="en-US" dirty="0"/>
              <a:t>Expand under spring tension within a hole to be measured and then locked into position after the measurement has been taken</a:t>
            </a:r>
          </a:p>
          <a:p>
            <a:r>
              <a:rPr lang="en-US" dirty="0" smtClean="0"/>
              <a:t>Does </a:t>
            </a:r>
            <a:r>
              <a:rPr lang="en-US" dirty="0"/>
              <a:t>not provide a direct measurement</a:t>
            </a:r>
          </a:p>
          <a:p>
            <a:endParaRPr lang="en-US" dirty="0"/>
          </a:p>
        </p:txBody>
      </p:sp>
    </p:spTree>
    <p:extLst>
      <p:ext uri="{BB962C8B-B14F-4D97-AF65-F5344CB8AC3E}">
        <p14:creationId xmlns:p14="http://schemas.microsoft.com/office/powerpoint/2010/main" val="102078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Telescoping gauge </a:t>
            </a:r>
            <a:endParaRPr lang="en-US" dirty="0"/>
          </a:p>
        </p:txBody>
      </p:sp>
      <p:pic>
        <p:nvPicPr>
          <p:cNvPr id="4" name="Content Placeholder 3"/>
          <p:cNvPicPr>
            <a:picLocks noGrp="1" noChangeAspect="1"/>
          </p:cNvPicPr>
          <p:nvPr>
            <p:ph idx="1"/>
          </p:nvPr>
        </p:nvPicPr>
        <p:blipFill>
          <a:blip r:embed="rId2"/>
          <a:stretch>
            <a:fillRect/>
          </a:stretch>
        </p:blipFill>
        <p:spPr>
          <a:xfrm>
            <a:off x="3272155" y="2065867"/>
            <a:ext cx="5749736" cy="3946313"/>
          </a:xfrm>
          <a:prstGeom prst="rect">
            <a:avLst/>
          </a:prstGeom>
        </p:spPr>
      </p:pic>
    </p:spTree>
    <p:extLst>
      <p:ext uri="{BB962C8B-B14F-4D97-AF65-F5344CB8AC3E}">
        <p14:creationId xmlns:p14="http://schemas.microsoft.com/office/powerpoint/2010/main" val="3406901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a:t>
            </a:r>
            <a:endParaRPr lang="en-US" dirty="0"/>
          </a:p>
        </p:txBody>
      </p:sp>
      <p:sp>
        <p:nvSpPr>
          <p:cNvPr id="3" name="Content Placeholder 2"/>
          <p:cNvSpPr>
            <a:spLocks noGrp="1"/>
          </p:cNvSpPr>
          <p:nvPr>
            <p:ph idx="1"/>
          </p:nvPr>
        </p:nvSpPr>
        <p:spPr/>
        <p:txBody>
          <a:bodyPr>
            <a:normAutofit/>
          </a:bodyPr>
          <a:lstStyle/>
          <a:p>
            <a:r>
              <a:rPr lang="en-US" dirty="0" smtClean="0"/>
              <a:t>Telescoping Gauge Maintenance Includes</a:t>
            </a:r>
            <a:r>
              <a:rPr lang="en-US" dirty="0"/>
              <a:t>:</a:t>
            </a:r>
          </a:p>
          <a:p>
            <a:pPr lvl="1"/>
            <a:r>
              <a:rPr lang="en-US" dirty="0"/>
              <a:t>cleaning after each use</a:t>
            </a:r>
          </a:p>
          <a:p>
            <a:pPr lvl="1"/>
            <a:r>
              <a:rPr lang="en-US" dirty="0"/>
              <a:t>avoiding storing in the same area as hand tools</a:t>
            </a:r>
          </a:p>
          <a:p>
            <a:pPr lvl="2"/>
            <a:r>
              <a:rPr lang="en-US" dirty="0"/>
              <a:t>which may bump or damage the gauges</a:t>
            </a:r>
          </a:p>
          <a:p>
            <a:pPr lvl="1"/>
            <a:r>
              <a:rPr lang="en-US" dirty="0"/>
              <a:t>storing in a protective case when not in use</a:t>
            </a:r>
          </a:p>
          <a:p>
            <a:pPr lvl="1"/>
            <a:r>
              <a:rPr lang="en-US" dirty="0"/>
              <a:t>avoiding exposure to high temperatures</a:t>
            </a:r>
          </a:p>
          <a:p>
            <a:pPr lvl="1"/>
            <a:r>
              <a:rPr lang="en-US" dirty="0"/>
              <a:t>repairing at an authorized </a:t>
            </a:r>
            <a:r>
              <a:rPr lang="en-US" dirty="0" smtClean="0"/>
              <a:t>facility</a:t>
            </a:r>
          </a:p>
        </p:txBody>
      </p:sp>
    </p:spTree>
    <p:extLst>
      <p:ext uri="{BB962C8B-B14F-4D97-AF65-F5344CB8AC3E}">
        <p14:creationId xmlns:p14="http://schemas.microsoft.com/office/powerpoint/2010/main" val="60036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 PRECISION MEASURING TOOLS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98440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&amp; Safety </a:t>
            </a:r>
            <a:endParaRPr lang="en-US" dirty="0"/>
          </a:p>
        </p:txBody>
      </p:sp>
      <p:sp>
        <p:nvSpPr>
          <p:cNvPr id="3" name="Content Placeholder 2"/>
          <p:cNvSpPr>
            <a:spLocks noGrp="1"/>
          </p:cNvSpPr>
          <p:nvPr>
            <p:ph idx="1"/>
          </p:nvPr>
        </p:nvSpPr>
        <p:spPr/>
        <p:txBody>
          <a:bodyPr/>
          <a:lstStyle/>
          <a:p>
            <a:r>
              <a:rPr lang="en-US" dirty="0"/>
              <a:t>ensuring the handle is in line with the center-line of the cylinder being measured</a:t>
            </a:r>
          </a:p>
          <a:p>
            <a:pPr lvl="1"/>
            <a:r>
              <a:rPr lang="en-US" dirty="0"/>
              <a:t>ends must be exactly aligned with the true diameter of the cylinder</a:t>
            </a:r>
          </a:p>
          <a:p>
            <a:r>
              <a:rPr lang="en-US" dirty="0"/>
              <a:t>moving the gauge up and down the cylinder causing the spring tension to reach a true diameter</a:t>
            </a:r>
          </a:p>
          <a:p>
            <a:pPr lvl="1"/>
            <a:r>
              <a:rPr lang="en-US" dirty="0"/>
              <a:t>when a true diameter has been reached, gently tighten the lock screw, then once it is locked, tilt the handle so the tool can be removed from the cylinder and a measurement can be taken with a micrometer</a:t>
            </a:r>
          </a:p>
          <a:p>
            <a:r>
              <a:rPr lang="en-US" dirty="0"/>
              <a:t>using the telescoping gauge according to manufacturer’s instructions</a:t>
            </a:r>
          </a:p>
          <a:p>
            <a:endParaRPr lang="en-US" dirty="0"/>
          </a:p>
        </p:txBody>
      </p:sp>
    </p:spTree>
    <p:extLst>
      <p:ext uri="{BB962C8B-B14F-4D97-AF65-F5344CB8AC3E}">
        <p14:creationId xmlns:p14="http://schemas.microsoft.com/office/powerpoint/2010/main" val="1906782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hole gauges </a:t>
            </a:r>
            <a:endParaRPr lang="en-US" dirty="0"/>
          </a:p>
        </p:txBody>
      </p:sp>
      <p:sp>
        <p:nvSpPr>
          <p:cNvPr id="3" name="Content Placeholder 2"/>
          <p:cNvSpPr>
            <a:spLocks noGrp="1"/>
          </p:cNvSpPr>
          <p:nvPr>
            <p:ph idx="1"/>
          </p:nvPr>
        </p:nvSpPr>
        <p:spPr/>
        <p:txBody>
          <a:bodyPr/>
          <a:lstStyle/>
          <a:p>
            <a:r>
              <a:rPr lang="en-US" dirty="0"/>
              <a:t>Are similar to a telescoping gauge</a:t>
            </a:r>
          </a:p>
          <a:p>
            <a:r>
              <a:rPr lang="en-US" dirty="0"/>
              <a:t>Are measuring tools with an expandable head</a:t>
            </a:r>
          </a:p>
          <a:p>
            <a:r>
              <a:rPr lang="en-US" dirty="0"/>
              <a:t>Are used for measuring small diameter holes which a telescoping gauge cannot fit into</a:t>
            </a:r>
          </a:p>
          <a:p>
            <a:r>
              <a:rPr lang="en-US" dirty="0"/>
              <a:t>Require a working micrometer to read the measurements taken</a:t>
            </a:r>
          </a:p>
          <a:p>
            <a:endParaRPr lang="en-US" dirty="0"/>
          </a:p>
        </p:txBody>
      </p:sp>
    </p:spTree>
    <p:extLst>
      <p:ext uri="{BB962C8B-B14F-4D97-AF65-F5344CB8AC3E}">
        <p14:creationId xmlns:p14="http://schemas.microsoft.com/office/powerpoint/2010/main" val="3849939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hole gauge </a:t>
            </a:r>
            <a:endParaRPr lang="en-US" dirty="0"/>
          </a:p>
        </p:txBody>
      </p:sp>
      <p:pic>
        <p:nvPicPr>
          <p:cNvPr id="4" name="Content Placeholder 3"/>
          <p:cNvPicPr>
            <a:picLocks noGrp="1" noChangeAspect="1"/>
          </p:cNvPicPr>
          <p:nvPr>
            <p:ph idx="1"/>
          </p:nvPr>
        </p:nvPicPr>
        <p:blipFill>
          <a:blip r:embed="rId2"/>
          <a:stretch>
            <a:fillRect/>
          </a:stretch>
        </p:blipFill>
        <p:spPr>
          <a:xfrm>
            <a:off x="5457190" y="1337733"/>
            <a:ext cx="5172710" cy="5172710"/>
          </a:xfrm>
          <a:prstGeom prst="rect">
            <a:avLst/>
          </a:prstGeom>
        </p:spPr>
      </p:pic>
      <p:pic>
        <p:nvPicPr>
          <p:cNvPr id="5" name="Picture 4"/>
          <p:cNvPicPr>
            <a:picLocks noChangeAspect="1"/>
          </p:cNvPicPr>
          <p:nvPr/>
        </p:nvPicPr>
        <p:blipFill>
          <a:blip r:embed="rId3"/>
          <a:stretch>
            <a:fillRect/>
          </a:stretch>
        </p:blipFill>
        <p:spPr>
          <a:xfrm>
            <a:off x="405764" y="2406438"/>
            <a:ext cx="4546227" cy="3763433"/>
          </a:xfrm>
          <a:prstGeom prst="rect">
            <a:avLst/>
          </a:prstGeom>
        </p:spPr>
      </p:pic>
    </p:spTree>
    <p:extLst>
      <p:ext uri="{BB962C8B-B14F-4D97-AF65-F5344CB8AC3E}">
        <p14:creationId xmlns:p14="http://schemas.microsoft.com/office/powerpoint/2010/main" val="954501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a:t>
            </a:r>
            <a:endParaRPr lang="en-US" dirty="0"/>
          </a:p>
        </p:txBody>
      </p:sp>
      <p:sp>
        <p:nvSpPr>
          <p:cNvPr id="3" name="Content Placeholder 2"/>
          <p:cNvSpPr>
            <a:spLocks noGrp="1"/>
          </p:cNvSpPr>
          <p:nvPr>
            <p:ph idx="1"/>
          </p:nvPr>
        </p:nvSpPr>
        <p:spPr/>
        <p:txBody>
          <a:bodyPr/>
          <a:lstStyle/>
          <a:p>
            <a:pPr lvl="1"/>
            <a:r>
              <a:rPr lang="en-US" dirty="0"/>
              <a:t>cleaning after each use</a:t>
            </a:r>
          </a:p>
          <a:p>
            <a:pPr lvl="1"/>
            <a:r>
              <a:rPr lang="en-US" dirty="0"/>
              <a:t>avoiding storing in the same area as hand tools</a:t>
            </a:r>
          </a:p>
          <a:p>
            <a:pPr lvl="2"/>
            <a:r>
              <a:rPr lang="en-US" dirty="0"/>
              <a:t>which can bump and damage the gauges</a:t>
            </a:r>
          </a:p>
          <a:p>
            <a:pPr lvl="1"/>
            <a:r>
              <a:rPr lang="en-US" dirty="0"/>
              <a:t>storing in a protective case when not in use</a:t>
            </a:r>
          </a:p>
          <a:p>
            <a:pPr lvl="1"/>
            <a:r>
              <a:rPr lang="en-US" dirty="0"/>
              <a:t>avoiding exposure to high temperatures</a:t>
            </a:r>
          </a:p>
          <a:p>
            <a:pPr lvl="1"/>
            <a:r>
              <a:rPr lang="en-US" dirty="0"/>
              <a:t>only repairing at an authorized facility</a:t>
            </a:r>
          </a:p>
          <a:p>
            <a:endParaRPr lang="en-US" dirty="0"/>
          </a:p>
        </p:txBody>
      </p:sp>
    </p:spTree>
    <p:extLst>
      <p:ext uri="{BB962C8B-B14F-4D97-AF65-F5344CB8AC3E}">
        <p14:creationId xmlns:p14="http://schemas.microsoft.com/office/powerpoint/2010/main" val="2703708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Use &amp; safety </a:t>
            </a:r>
            <a:endParaRPr lang="en-US" dirty="0"/>
          </a:p>
        </p:txBody>
      </p:sp>
      <p:sp>
        <p:nvSpPr>
          <p:cNvPr id="3" name="Content Placeholder 2"/>
          <p:cNvSpPr>
            <a:spLocks noGrp="1"/>
          </p:cNvSpPr>
          <p:nvPr>
            <p:ph idx="1"/>
          </p:nvPr>
        </p:nvSpPr>
        <p:spPr/>
        <p:txBody>
          <a:bodyPr/>
          <a:lstStyle/>
          <a:p>
            <a:pPr lvl="1"/>
            <a:r>
              <a:rPr lang="en-US" dirty="0"/>
              <a:t>placing the head of the gauge into the hole which needs to be measured and turning the handle until the sides of the head are touching the sides of the hole, then measuring with an outside micrometer</a:t>
            </a:r>
          </a:p>
          <a:p>
            <a:pPr lvl="1"/>
            <a:r>
              <a:rPr lang="en-US" dirty="0"/>
              <a:t>using the gauge according to manufacturer’s instructions</a:t>
            </a:r>
          </a:p>
          <a:p>
            <a:endParaRPr lang="en-US" dirty="0"/>
          </a:p>
        </p:txBody>
      </p:sp>
    </p:spTree>
    <p:extLst>
      <p:ext uri="{BB962C8B-B14F-4D97-AF65-F5344CB8AC3E}">
        <p14:creationId xmlns:p14="http://schemas.microsoft.com/office/powerpoint/2010/main" val="3891645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Feeler gauges </a:t>
            </a:r>
            <a:endParaRPr lang="en-US" dirty="0"/>
          </a:p>
        </p:txBody>
      </p:sp>
      <p:sp>
        <p:nvSpPr>
          <p:cNvPr id="3" name="Content Placeholder 2"/>
          <p:cNvSpPr>
            <a:spLocks noGrp="1"/>
          </p:cNvSpPr>
          <p:nvPr>
            <p:ph idx="1"/>
          </p:nvPr>
        </p:nvSpPr>
        <p:spPr/>
        <p:txBody>
          <a:bodyPr/>
          <a:lstStyle/>
          <a:p>
            <a:r>
              <a:rPr lang="en-US" dirty="0" smtClean="0"/>
              <a:t>AKA </a:t>
            </a:r>
            <a:r>
              <a:rPr lang="en-US" dirty="0"/>
              <a:t>“thickness gauges”</a:t>
            </a:r>
          </a:p>
          <a:p>
            <a:r>
              <a:rPr lang="en-US" dirty="0"/>
              <a:t>Rely on the users sense of touch for measurements and are used to measure small spaces between surfaces, including:</a:t>
            </a:r>
          </a:p>
          <a:p>
            <a:pPr lvl="1"/>
            <a:r>
              <a:rPr lang="en-US" dirty="0"/>
              <a:t>spark plug</a:t>
            </a:r>
          </a:p>
          <a:p>
            <a:pPr lvl="1"/>
            <a:r>
              <a:rPr lang="en-US" dirty="0"/>
              <a:t>crankshaft endplay</a:t>
            </a:r>
          </a:p>
          <a:p>
            <a:pPr lvl="1"/>
            <a:r>
              <a:rPr lang="en-US" dirty="0"/>
              <a:t>piston ring</a:t>
            </a:r>
          </a:p>
          <a:p>
            <a:r>
              <a:rPr lang="en-US" dirty="0"/>
              <a:t>Consists of metal leaves which vary in thickness and each leaf has its own measurement on the handle</a:t>
            </a:r>
          </a:p>
          <a:p>
            <a:endParaRPr lang="en-US" dirty="0"/>
          </a:p>
        </p:txBody>
      </p:sp>
    </p:spTree>
    <p:extLst>
      <p:ext uri="{BB962C8B-B14F-4D97-AF65-F5344CB8AC3E}">
        <p14:creationId xmlns:p14="http://schemas.microsoft.com/office/powerpoint/2010/main" val="323431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Feeler gauges </a:t>
            </a:r>
            <a:endParaRPr lang="en-US" dirty="0"/>
          </a:p>
        </p:txBody>
      </p:sp>
      <p:pic>
        <p:nvPicPr>
          <p:cNvPr id="4" name="Content Placeholder 3"/>
          <p:cNvPicPr>
            <a:picLocks noGrp="1" noChangeAspect="1"/>
          </p:cNvPicPr>
          <p:nvPr>
            <p:ph idx="1"/>
          </p:nvPr>
        </p:nvPicPr>
        <p:blipFill>
          <a:blip r:embed="rId2"/>
          <a:stretch>
            <a:fillRect/>
          </a:stretch>
        </p:blipFill>
        <p:spPr>
          <a:xfrm>
            <a:off x="3790474" y="1849914"/>
            <a:ext cx="3922078" cy="4403088"/>
          </a:xfrm>
          <a:prstGeom prst="rect">
            <a:avLst/>
          </a:prstGeom>
        </p:spPr>
      </p:pic>
    </p:spTree>
    <p:extLst>
      <p:ext uri="{BB962C8B-B14F-4D97-AF65-F5344CB8AC3E}">
        <p14:creationId xmlns:p14="http://schemas.microsoft.com/office/powerpoint/2010/main" val="1990581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Units </a:t>
            </a:r>
            <a:endParaRPr lang="en-US" dirty="0"/>
          </a:p>
        </p:txBody>
      </p:sp>
      <p:sp>
        <p:nvSpPr>
          <p:cNvPr id="3" name="Content Placeholder 2"/>
          <p:cNvSpPr>
            <a:spLocks noGrp="1"/>
          </p:cNvSpPr>
          <p:nvPr>
            <p:ph idx="1"/>
          </p:nvPr>
        </p:nvSpPr>
        <p:spPr/>
        <p:txBody>
          <a:bodyPr/>
          <a:lstStyle/>
          <a:p>
            <a:r>
              <a:rPr lang="en-US" dirty="0" smtClean="0"/>
              <a:t>Typically </a:t>
            </a:r>
            <a:r>
              <a:rPr lang="en-US" dirty="0"/>
              <a:t>in the thousandths of an inch and/or hundredths of a milliliter</a:t>
            </a:r>
          </a:p>
          <a:p>
            <a:r>
              <a:rPr lang="en-US" dirty="0"/>
              <a:t>T</a:t>
            </a:r>
            <a:r>
              <a:rPr lang="en-US" dirty="0" smtClean="0"/>
              <a:t>ypically </a:t>
            </a:r>
            <a:r>
              <a:rPr lang="en-US" dirty="0"/>
              <a:t>laser-etched on the end of the blade</a:t>
            </a:r>
          </a:p>
          <a:p>
            <a:endParaRPr lang="en-US" dirty="0"/>
          </a:p>
        </p:txBody>
      </p:sp>
    </p:spTree>
    <p:extLst>
      <p:ext uri="{BB962C8B-B14F-4D97-AF65-F5344CB8AC3E}">
        <p14:creationId xmlns:p14="http://schemas.microsoft.com/office/powerpoint/2010/main" val="4090431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a:t>
            </a:r>
            <a:endParaRPr lang="en-US" dirty="0"/>
          </a:p>
        </p:txBody>
      </p:sp>
      <p:sp>
        <p:nvSpPr>
          <p:cNvPr id="3" name="Content Placeholder 2"/>
          <p:cNvSpPr>
            <a:spLocks noGrp="1"/>
          </p:cNvSpPr>
          <p:nvPr>
            <p:ph idx="1"/>
          </p:nvPr>
        </p:nvSpPr>
        <p:spPr/>
        <p:txBody>
          <a:bodyPr/>
          <a:lstStyle/>
          <a:p>
            <a:r>
              <a:rPr lang="en-US" dirty="0" smtClean="0"/>
              <a:t>Wiping clean before and after each use</a:t>
            </a:r>
          </a:p>
          <a:p>
            <a:r>
              <a:rPr lang="en-US" dirty="0" smtClean="0"/>
              <a:t>Avoid taking measurements over any markings on blades</a:t>
            </a:r>
          </a:p>
          <a:p>
            <a:pPr lvl="1"/>
            <a:r>
              <a:rPr lang="en-US" dirty="0" smtClean="0"/>
              <a:t>This avoids unnecessary wear of markings </a:t>
            </a:r>
            <a:endParaRPr lang="en-US" dirty="0"/>
          </a:p>
        </p:txBody>
      </p:sp>
    </p:spTree>
    <p:extLst>
      <p:ext uri="{BB962C8B-B14F-4D97-AF65-F5344CB8AC3E}">
        <p14:creationId xmlns:p14="http://schemas.microsoft.com/office/powerpoint/2010/main" val="4279386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use &amp; Safety </a:t>
            </a:r>
            <a:endParaRPr lang="en-US" dirty="0"/>
          </a:p>
        </p:txBody>
      </p:sp>
      <p:sp>
        <p:nvSpPr>
          <p:cNvPr id="3" name="Content Placeholder 2"/>
          <p:cNvSpPr>
            <a:spLocks noGrp="1"/>
          </p:cNvSpPr>
          <p:nvPr>
            <p:ph idx="1"/>
          </p:nvPr>
        </p:nvSpPr>
        <p:spPr/>
        <p:txBody>
          <a:bodyPr/>
          <a:lstStyle/>
          <a:p>
            <a:pPr lvl="1"/>
            <a:r>
              <a:rPr lang="en-US" dirty="0"/>
              <a:t>keeping blades folded together and stored in their protective housing when not in use</a:t>
            </a:r>
          </a:p>
          <a:p>
            <a:pPr lvl="1"/>
            <a:r>
              <a:rPr lang="en-US" dirty="0"/>
              <a:t>avoiding various components which may cause injuries from pinching</a:t>
            </a:r>
          </a:p>
          <a:p>
            <a:pPr lvl="1"/>
            <a:r>
              <a:rPr lang="en-US" dirty="0"/>
              <a:t>keeping fingers a safe distance from the parts being measured</a:t>
            </a:r>
          </a:p>
          <a:p>
            <a:pPr lvl="1"/>
            <a:r>
              <a:rPr lang="en-US" dirty="0"/>
              <a:t>using caution when working around electrical components</a:t>
            </a:r>
          </a:p>
          <a:p>
            <a:endParaRPr lang="en-US" dirty="0"/>
          </a:p>
        </p:txBody>
      </p:sp>
    </p:spTree>
    <p:extLst>
      <p:ext uri="{BB962C8B-B14F-4D97-AF65-F5344CB8AC3E}">
        <p14:creationId xmlns:p14="http://schemas.microsoft.com/office/powerpoint/2010/main" val="110169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 precision measuring tools </a:t>
            </a:r>
            <a:endParaRPr lang="en-US" dirty="0"/>
          </a:p>
        </p:txBody>
      </p:sp>
      <p:sp>
        <p:nvSpPr>
          <p:cNvPr id="3" name="Content Placeholder 2"/>
          <p:cNvSpPr>
            <a:spLocks noGrp="1"/>
          </p:cNvSpPr>
          <p:nvPr>
            <p:ph idx="1"/>
          </p:nvPr>
        </p:nvSpPr>
        <p:spPr/>
        <p:txBody>
          <a:bodyPr/>
          <a:lstStyle/>
          <a:p>
            <a:r>
              <a:rPr lang="en-US" dirty="0"/>
              <a:t>Are used to accurately measure components when very small tolerances are allowed</a:t>
            </a:r>
          </a:p>
          <a:p>
            <a:pPr lvl="1"/>
            <a:r>
              <a:rPr lang="en-US" dirty="0"/>
              <a:t>to make sure components conform to standards and all parts fit together once the product is built</a:t>
            </a:r>
          </a:p>
          <a:p>
            <a:endParaRPr lang="en-US" dirty="0" smtClean="0"/>
          </a:p>
          <a:p>
            <a:endParaRPr lang="en-US" dirty="0"/>
          </a:p>
          <a:p>
            <a:endParaRPr lang="en-US" dirty="0" smtClean="0"/>
          </a:p>
          <a:p>
            <a:r>
              <a:rPr lang="en-US" dirty="0" smtClean="0"/>
              <a:t>Fun fact: tolerance refers to the dimensions and or properties having some variation without affecting the functions of the engine </a:t>
            </a:r>
            <a:endParaRPr lang="en-US" dirty="0"/>
          </a:p>
        </p:txBody>
      </p:sp>
    </p:spTree>
    <p:extLst>
      <p:ext uri="{BB962C8B-B14F-4D97-AF65-F5344CB8AC3E}">
        <p14:creationId xmlns:p14="http://schemas.microsoft.com/office/powerpoint/2010/main" val="637230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caliper </a:t>
            </a:r>
            <a:endParaRPr lang="en-US" dirty="0"/>
          </a:p>
        </p:txBody>
      </p:sp>
      <p:sp>
        <p:nvSpPr>
          <p:cNvPr id="3" name="Content Placeholder 2"/>
          <p:cNvSpPr>
            <a:spLocks noGrp="1"/>
          </p:cNvSpPr>
          <p:nvPr>
            <p:ph idx="1"/>
          </p:nvPr>
        </p:nvSpPr>
        <p:spPr/>
        <p:txBody>
          <a:bodyPr/>
          <a:lstStyle/>
          <a:p>
            <a:r>
              <a:rPr lang="en-US" dirty="0"/>
              <a:t>Is a precision measuring tool which is used to measure internal and external distances</a:t>
            </a:r>
          </a:p>
          <a:p>
            <a:r>
              <a:rPr lang="en-US" dirty="0"/>
              <a:t>Digitally displays measurements on an LCD screen</a:t>
            </a:r>
          </a:p>
          <a:p>
            <a:r>
              <a:rPr lang="en-US" dirty="0" smtClean="0"/>
              <a:t>Can </a:t>
            </a:r>
            <a:r>
              <a:rPr lang="en-US" dirty="0"/>
              <a:t>be measured in millimeters or inches (metric/imperial)</a:t>
            </a:r>
          </a:p>
          <a:p>
            <a:endParaRPr lang="en-US" dirty="0"/>
          </a:p>
        </p:txBody>
      </p:sp>
    </p:spTree>
    <p:extLst>
      <p:ext uri="{BB962C8B-B14F-4D97-AF65-F5344CB8AC3E}">
        <p14:creationId xmlns:p14="http://schemas.microsoft.com/office/powerpoint/2010/main" val="1322954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calipers </a:t>
            </a:r>
            <a:endParaRPr lang="en-US" dirty="0"/>
          </a:p>
        </p:txBody>
      </p:sp>
      <p:sp>
        <p:nvSpPr>
          <p:cNvPr id="3" name="Content Placeholder 2"/>
          <p:cNvSpPr>
            <a:spLocks noGrp="1"/>
          </p:cNvSpPr>
          <p:nvPr>
            <p:ph idx="1"/>
          </p:nvPr>
        </p:nvSpPr>
        <p:spPr/>
        <p:txBody>
          <a:bodyPr/>
          <a:lstStyle/>
          <a:p>
            <a:pPr lvl="1"/>
            <a:r>
              <a:rPr lang="en-US" dirty="0"/>
              <a:t>Vernier calipers</a:t>
            </a:r>
          </a:p>
          <a:p>
            <a:pPr lvl="2"/>
            <a:r>
              <a:rPr lang="en-US" dirty="0"/>
              <a:t>have a sliding scale along the top and bottom</a:t>
            </a:r>
          </a:p>
          <a:p>
            <a:pPr lvl="1"/>
            <a:r>
              <a:rPr lang="en-US" dirty="0"/>
              <a:t>dial calipers</a:t>
            </a:r>
          </a:p>
          <a:p>
            <a:pPr lvl="2"/>
            <a:r>
              <a:rPr lang="en-US" dirty="0"/>
              <a:t>display measurement with a pointer</a:t>
            </a:r>
          </a:p>
          <a:p>
            <a:pPr lvl="1"/>
            <a:r>
              <a:rPr lang="en-US" dirty="0"/>
              <a:t>electronic digital calipers</a:t>
            </a:r>
          </a:p>
          <a:p>
            <a:pPr lvl="2"/>
            <a:r>
              <a:rPr lang="en-US" dirty="0"/>
              <a:t>have an LCD screen which displays measurements</a:t>
            </a:r>
          </a:p>
          <a:p>
            <a:r>
              <a:rPr lang="en-US" dirty="0" smtClean="0"/>
              <a:t>What kind do we have? </a:t>
            </a:r>
            <a:endParaRPr lang="en-US" dirty="0"/>
          </a:p>
        </p:txBody>
      </p:sp>
    </p:spTree>
    <p:extLst>
      <p:ext uri="{BB962C8B-B14F-4D97-AF65-F5344CB8AC3E}">
        <p14:creationId xmlns:p14="http://schemas.microsoft.com/office/powerpoint/2010/main" val="1899992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caliper </a:t>
            </a:r>
            <a:endParaRPr lang="en-US" dirty="0"/>
          </a:p>
        </p:txBody>
      </p:sp>
      <p:pic>
        <p:nvPicPr>
          <p:cNvPr id="5" name="Content Placeholder 4"/>
          <p:cNvPicPr>
            <a:picLocks noGrp="1" noChangeAspect="1"/>
          </p:cNvPicPr>
          <p:nvPr>
            <p:ph idx="1"/>
          </p:nvPr>
        </p:nvPicPr>
        <p:blipFill>
          <a:blip r:embed="rId2"/>
          <a:stretch>
            <a:fillRect/>
          </a:stretch>
        </p:blipFill>
        <p:spPr>
          <a:xfrm>
            <a:off x="2133916" y="2646204"/>
            <a:ext cx="8138981" cy="3068796"/>
          </a:xfrm>
          <a:prstGeom prst="rect">
            <a:avLst/>
          </a:prstGeom>
        </p:spPr>
      </p:pic>
    </p:spTree>
    <p:extLst>
      <p:ext uri="{BB962C8B-B14F-4D97-AF65-F5344CB8AC3E}">
        <p14:creationId xmlns:p14="http://schemas.microsoft.com/office/powerpoint/2010/main" val="953792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caliper </a:t>
            </a:r>
            <a:endParaRPr lang="en-US" dirty="0"/>
          </a:p>
        </p:txBody>
      </p:sp>
      <p:pic>
        <p:nvPicPr>
          <p:cNvPr id="4" name="Content Placeholder 3"/>
          <p:cNvPicPr>
            <a:picLocks noGrp="1" noChangeAspect="1"/>
          </p:cNvPicPr>
          <p:nvPr>
            <p:ph idx="1"/>
          </p:nvPr>
        </p:nvPicPr>
        <p:blipFill>
          <a:blip r:embed="rId2"/>
          <a:stretch>
            <a:fillRect/>
          </a:stretch>
        </p:blipFill>
        <p:spPr>
          <a:xfrm>
            <a:off x="2382785" y="1638617"/>
            <a:ext cx="6737456" cy="5058373"/>
          </a:xfrm>
          <a:prstGeom prst="rect">
            <a:avLst/>
          </a:prstGeom>
        </p:spPr>
      </p:pic>
    </p:spTree>
    <p:extLst>
      <p:ext uri="{BB962C8B-B14F-4D97-AF65-F5344CB8AC3E}">
        <p14:creationId xmlns:p14="http://schemas.microsoft.com/office/powerpoint/2010/main" val="647368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a:t>
            </a:r>
            <a:endParaRPr lang="en-US" dirty="0"/>
          </a:p>
        </p:txBody>
      </p:sp>
      <p:sp>
        <p:nvSpPr>
          <p:cNvPr id="3" name="Content Placeholder 2"/>
          <p:cNvSpPr>
            <a:spLocks noGrp="1"/>
          </p:cNvSpPr>
          <p:nvPr>
            <p:ph idx="1"/>
          </p:nvPr>
        </p:nvSpPr>
        <p:spPr/>
        <p:txBody>
          <a:bodyPr/>
          <a:lstStyle/>
          <a:p>
            <a:pPr lvl="1"/>
            <a:r>
              <a:rPr lang="en-US" dirty="0"/>
              <a:t>cleaning after each use</a:t>
            </a:r>
          </a:p>
          <a:p>
            <a:pPr lvl="1"/>
            <a:r>
              <a:rPr lang="en-US" dirty="0"/>
              <a:t>avoiding storing in the same area as hand tools</a:t>
            </a:r>
          </a:p>
          <a:p>
            <a:pPr lvl="2"/>
            <a:r>
              <a:rPr lang="en-US" dirty="0"/>
              <a:t>which can bump and damage the caliper</a:t>
            </a:r>
          </a:p>
          <a:p>
            <a:pPr lvl="1"/>
            <a:r>
              <a:rPr lang="en-US" dirty="0"/>
              <a:t>storing in a protective case when not in use</a:t>
            </a:r>
          </a:p>
          <a:p>
            <a:pPr lvl="1"/>
            <a:r>
              <a:rPr lang="en-US" dirty="0"/>
              <a:t>avoiding exposure to high temperatures</a:t>
            </a:r>
          </a:p>
          <a:p>
            <a:pPr lvl="1"/>
            <a:r>
              <a:rPr lang="en-US" dirty="0"/>
              <a:t>only repairing at an authorized facility</a:t>
            </a:r>
          </a:p>
          <a:p>
            <a:endParaRPr lang="en-US" dirty="0"/>
          </a:p>
        </p:txBody>
      </p:sp>
    </p:spTree>
    <p:extLst>
      <p:ext uri="{BB962C8B-B14F-4D97-AF65-F5344CB8AC3E}">
        <p14:creationId xmlns:p14="http://schemas.microsoft.com/office/powerpoint/2010/main" val="2506372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&amp; safety </a:t>
            </a:r>
            <a:endParaRPr lang="en-US" dirty="0"/>
          </a:p>
        </p:txBody>
      </p:sp>
      <p:sp>
        <p:nvSpPr>
          <p:cNvPr id="3" name="Content Placeholder 2"/>
          <p:cNvSpPr>
            <a:spLocks noGrp="1"/>
          </p:cNvSpPr>
          <p:nvPr>
            <p:ph idx="1"/>
          </p:nvPr>
        </p:nvSpPr>
        <p:spPr/>
        <p:txBody>
          <a:bodyPr/>
          <a:lstStyle/>
          <a:p>
            <a:pPr lvl="1"/>
            <a:r>
              <a:rPr lang="en-US" dirty="0"/>
              <a:t>using the caliper on work pieces which have been de-energized and are no longer moving</a:t>
            </a:r>
          </a:p>
          <a:p>
            <a:pPr lvl="1"/>
            <a:r>
              <a:rPr lang="en-US" dirty="0"/>
              <a:t>using the caliper according to manufacturer’s directions</a:t>
            </a:r>
          </a:p>
          <a:p>
            <a:pPr lvl="1"/>
            <a:r>
              <a:rPr lang="en-US" dirty="0"/>
              <a:t>zeroing the dial each time after the caliper is used</a:t>
            </a:r>
          </a:p>
          <a:p>
            <a:endParaRPr lang="en-US" dirty="0"/>
          </a:p>
        </p:txBody>
      </p:sp>
    </p:spTree>
    <p:extLst>
      <p:ext uri="{BB962C8B-B14F-4D97-AF65-F5344CB8AC3E}">
        <p14:creationId xmlns:p14="http://schemas.microsoft.com/office/powerpoint/2010/main" val="2613652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 indicators </a:t>
            </a:r>
            <a:endParaRPr lang="en-US" dirty="0"/>
          </a:p>
        </p:txBody>
      </p:sp>
      <p:sp>
        <p:nvSpPr>
          <p:cNvPr id="3" name="Content Placeholder 2"/>
          <p:cNvSpPr>
            <a:spLocks noGrp="1"/>
          </p:cNvSpPr>
          <p:nvPr>
            <p:ph idx="1"/>
          </p:nvPr>
        </p:nvSpPr>
        <p:spPr/>
        <p:txBody>
          <a:bodyPr/>
          <a:lstStyle/>
          <a:p>
            <a:r>
              <a:rPr lang="en-US" dirty="0" smtClean="0"/>
              <a:t>Used </a:t>
            </a:r>
            <a:r>
              <a:rPr lang="en-US" dirty="0"/>
              <a:t>to measure movements of components in fractions of an inch or millimeters</a:t>
            </a:r>
          </a:p>
          <a:p>
            <a:r>
              <a:rPr lang="en-US" dirty="0"/>
              <a:t>Consist of a dial attached to a needle</a:t>
            </a:r>
          </a:p>
          <a:p>
            <a:r>
              <a:rPr lang="en-US" dirty="0"/>
              <a:t>Can be used to determine crankshaft end play</a:t>
            </a:r>
          </a:p>
          <a:p>
            <a:endParaRPr lang="en-US" dirty="0"/>
          </a:p>
        </p:txBody>
      </p:sp>
    </p:spTree>
    <p:extLst>
      <p:ext uri="{BB962C8B-B14F-4D97-AF65-F5344CB8AC3E}">
        <p14:creationId xmlns:p14="http://schemas.microsoft.com/office/powerpoint/2010/main" val="302592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dial indicators </a:t>
            </a:r>
            <a:endParaRPr lang="en-US" dirty="0"/>
          </a:p>
        </p:txBody>
      </p:sp>
      <p:sp>
        <p:nvSpPr>
          <p:cNvPr id="3" name="Content Placeholder 2"/>
          <p:cNvSpPr>
            <a:spLocks noGrp="1"/>
          </p:cNvSpPr>
          <p:nvPr>
            <p:ph idx="1"/>
          </p:nvPr>
        </p:nvSpPr>
        <p:spPr/>
        <p:txBody>
          <a:bodyPr/>
          <a:lstStyle/>
          <a:p>
            <a:pPr lvl="1"/>
            <a:r>
              <a:rPr lang="en-US" dirty="0"/>
              <a:t>probe indicator</a:t>
            </a:r>
          </a:p>
          <a:p>
            <a:pPr lvl="2"/>
            <a:r>
              <a:rPr lang="en-US" dirty="0"/>
              <a:t>dial and needle connected to gears inside the indicator</a:t>
            </a:r>
          </a:p>
          <a:p>
            <a:pPr lvl="2"/>
            <a:r>
              <a:rPr lang="en-US" dirty="0"/>
              <a:t>measures in millimeters or inches</a:t>
            </a:r>
          </a:p>
          <a:p>
            <a:pPr lvl="1"/>
            <a:r>
              <a:rPr lang="en-US" dirty="0"/>
              <a:t>dial test indicator</a:t>
            </a:r>
          </a:p>
          <a:p>
            <a:pPr lvl="2"/>
            <a:r>
              <a:rPr lang="en-US" dirty="0"/>
              <a:t>measures smaller range than the probe indicator </a:t>
            </a:r>
          </a:p>
          <a:p>
            <a:pPr lvl="1"/>
            <a:r>
              <a:rPr lang="en-US" dirty="0"/>
              <a:t>digital indicator</a:t>
            </a:r>
          </a:p>
          <a:p>
            <a:pPr lvl="2"/>
            <a:r>
              <a:rPr lang="en-US" dirty="0"/>
              <a:t>uses a digital readout instead of a clock face</a:t>
            </a:r>
          </a:p>
          <a:p>
            <a:pPr lvl="3"/>
            <a:r>
              <a:rPr lang="en-US" dirty="0"/>
              <a:t>making recording data much easier</a:t>
            </a:r>
          </a:p>
          <a:p>
            <a:pPr lvl="2"/>
            <a:r>
              <a:rPr lang="en-US" dirty="0"/>
              <a:t>measures in millimeters or inches</a:t>
            </a:r>
          </a:p>
          <a:p>
            <a:endParaRPr lang="en-US" dirty="0"/>
          </a:p>
        </p:txBody>
      </p:sp>
    </p:spTree>
    <p:extLst>
      <p:ext uri="{BB962C8B-B14F-4D97-AF65-F5344CB8AC3E}">
        <p14:creationId xmlns:p14="http://schemas.microsoft.com/office/powerpoint/2010/main" val="810381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 indicator </a:t>
            </a:r>
            <a:endParaRPr lang="en-US" dirty="0"/>
          </a:p>
        </p:txBody>
      </p:sp>
      <p:pic>
        <p:nvPicPr>
          <p:cNvPr id="4" name="Content Placeholder 3"/>
          <p:cNvPicPr>
            <a:picLocks noGrp="1" noChangeAspect="1"/>
          </p:cNvPicPr>
          <p:nvPr>
            <p:ph idx="1"/>
          </p:nvPr>
        </p:nvPicPr>
        <p:blipFill>
          <a:blip r:embed="rId2"/>
          <a:stretch>
            <a:fillRect/>
          </a:stretch>
        </p:blipFill>
        <p:spPr>
          <a:xfrm>
            <a:off x="6560821" y="2065867"/>
            <a:ext cx="4013200" cy="3006026"/>
          </a:xfrm>
          <a:prstGeom prst="rect">
            <a:avLst/>
          </a:prstGeom>
        </p:spPr>
      </p:pic>
      <p:pic>
        <p:nvPicPr>
          <p:cNvPr id="5"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93694" y="3371097"/>
            <a:ext cx="4453666" cy="2495774"/>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8815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Adjustments </a:t>
            </a:r>
            <a:endParaRPr lang="en-US" dirty="0"/>
          </a:p>
        </p:txBody>
      </p:sp>
      <p:sp>
        <p:nvSpPr>
          <p:cNvPr id="3" name="Content Placeholder 2"/>
          <p:cNvSpPr>
            <a:spLocks noGrp="1"/>
          </p:cNvSpPr>
          <p:nvPr>
            <p:ph idx="1"/>
          </p:nvPr>
        </p:nvSpPr>
        <p:spPr/>
        <p:txBody>
          <a:bodyPr/>
          <a:lstStyle/>
          <a:p>
            <a:r>
              <a:rPr lang="en-US" dirty="0"/>
              <a:t>setting the dial indicator to zero by rotating the bevel until the zero line is directly under the needle</a:t>
            </a:r>
          </a:p>
          <a:p>
            <a:endParaRPr lang="en-US" dirty="0"/>
          </a:p>
        </p:txBody>
      </p:sp>
    </p:spTree>
    <p:extLst>
      <p:ext uri="{BB962C8B-B14F-4D97-AF65-F5344CB8AC3E}">
        <p14:creationId xmlns:p14="http://schemas.microsoft.com/office/powerpoint/2010/main" val="295651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76077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a:t>
            </a:r>
            <a:endParaRPr lang="en-US" dirty="0"/>
          </a:p>
        </p:txBody>
      </p:sp>
      <p:sp>
        <p:nvSpPr>
          <p:cNvPr id="3" name="Content Placeholder 2"/>
          <p:cNvSpPr>
            <a:spLocks noGrp="1"/>
          </p:cNvSpPr>
          <p:nvPr>
            <p:ph idx="1"/>
          </p:nvPr>
        </p:nvSpPr>
        <p:spPr/>
        <p:txBody>
          <a:bodyPr/>
          <a:lstStyle/>
          <a:p>
            <a:pPr lvl="1"/>
            <a:r>
              <a:rPr lang="en-US" dirty="0"/>
              <a:t>cleaning after each use</a:t>
            </a:r>
          </a:p>
          <a:p>
            <a:pPr lvl="1"/>
            <a:r>
              <a:rPr lang="en-US" dirty="0"/>
              <a:t>avoiding storing in the same area with hand tools</a:t>
            </a:r>
          </a:p>
          <a:p>
            <a:pPr lvl="2"/>
            <a:r>
              <a:rPr lang="en-US" dirty="0"/>
              <a:t>which can bump and damage the gauges</a:t>
            </a:r>
          </a:p>
          <a:p>
            <a:pPr lvl="1"/>
            <a:r>
              <a:rPr lang="en-US" dirty="0"/>
              <a:t>storing in a protective case when not in use</a:t>
            </a:r>
          </a:p>
          <a:p>
            <a:pPr lvl="1"/>
            <a:r>
              <a:rPr lang="en-US" dirty="0"/>
              <a:t>avoiding exposure to high temperatures</a:t>
            </a:r>
          </a:p>
          <a:p>
            <a:pPr lvl="1"/>
            <a:r>
              <a:rPr lang="en-US" dirty="0"/>
              <a:t>repairing and calibrating at an authorized facility</a:t>
            </a:r>
          </a:p>
          <a:p>
            <a:pPr lvl="2"/>
            <a:r>
              <a:rPr lang="en-US" dirty="0"/>
              <a:t>technicians should never attempt to repair broken dial indicators on their own</a:t>
            </a:r>
          </a:p>
          <a:p>
            <a:endParaRPr lang="en-US" dirty="0"/>
          </a:p>
        </p:txBody>
      </p:sp>
    </p:spTree>
    <p:extLst>
      <p:ext uri="{BB962C8B-B14F-4D97-AF65-F5344CB8AC3E}">
        <p14:creationId xmlns:p14="http://schemas.microsoft.com/office/powerpoint/2010/main" val="3971888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&amp; safety </a:t>
            </a:r>
            <a:endParaRPr lang="en-US" dirty="0"/>
          </a:p>
        </p:txBody>
      </p:sp>
      <p:sp>
        <p:nvSpPr>
          <p:cNvPr id="3" name="Content Placeholder 2"/>
          <p:cNvSpPr>
            <a:spLocks noGrp="1"/>
          </p:cNvSpPr>
          <p:nvPr>
            <p:ph idx="1"/>
          </p:nvPr>
        </p:nvSpPr>
        <p:spPr/>
        <p:txBody>
          <a:bodyPr/>
          <a:lstStyle/>
          <a:p>
            <a:pPr lvl="1"/>
            <a:r>
              <a:rPr lang="en-US" dirty="0"/>
              <a:t>always keeping hands clear of rotating machinery during use</a:t>
            </a:r>
          </a:p>
          <a:p>
            <a:pPr lvl="1"/>
            <a:r>
              <a:rPr lang="en-US" dirty="0"/>
              <a:t>stopping all moving parts to be measured before attaching the dial indicator</a:t>
            </a:r>
          </a:p>
          <a:p>
            <a:pPr lvl="1"/>
            <a:r>
              <a:rPr lang="en-US" dirty="0"/>
              <a:t>attaching a dial indicator according to manufacturer’s instructions</a:t>
            </a:r>
          </a:p>
          <a:p>
            <a:endParaRPr lang="en-US" dirty="0"/>
          </a:p>
        </p:txBody>
      </p:sp>
    </p:spTree>
    <p:extLst>
      <p:ext uri="{BB962C8B-B14F-4D97-AF65-F5344CB8AC3E}">
        <p14:creationId xmlns:p14="http://schemas.microsoft.com/office/powerpoint/2010/main" val="1859529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Torque wrench </a:t>
            </a:r>
            <a:endParaRPr lang="en-US" dirty="0"/>
          </a:p>
        </p:txBody>
      </p:sp>
      <p:sp>
        <p:nvSpPr>
          <p:cNvPr id="3" name="Content Placeholder 2"/>
          <p:cNvSpPr>
            <a:spLocks noGrp="1"/>
          </p:cNvSpPr>
          <p:nvPr>
            <p:ph idx="1"/>
          </p:nvPr>
        </p:nvSpPr>
        <p:spPr/>
        <p:txBody>
          <a:bodyPr/>
          <a:lstStyle/>
          <a:p>
            <a:r>
              <a:rPr lang="en-US" dirty="0"/>
              <a:t>Measures the specific torque applied to a fastener such as a bolt</a:t>
            </a:r>
          </a:p>
          <a:p>
            <a:pPr lvl="1"/>
            <a:r>
              <a:rPr lang="en-US" dirty="0"/>
              <a:t>torque is the force which causes rotation</a:t>
            </a:r>
          </a:p>
          <a:p>
            <a:r>
              <a:rPr lang="en-US" dirty="0"/>
              <a:t>Helps ensure a fastener will not break</a:t>
            </a:r>
          </a:p>
          <a:p>
            <a:endParaRPr lang="en-US" dirty="0"/>
          </a:p>
        </p:txBody>
      </p:sp>
    </p:spTree>
    <p:extLst>
      <p:ext uri="{BB962C8B-B14F-4D97-AF65-F5344CB8AC3E}">
        <p14:creationId xmlns:p14="http://schemas.microsoft.com/office/powerpoint/2010/main" val="4277139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torque wrenches </a:t>
            </a:r>
            <a:endParaRPr lang="en-US" dirty="0"/>
          </a:p>
        </p:txBody>
      </p:sp>
      <p:sp>
        <p:nvSpPr>
          <p:cNvPr id="3" name="Content Placeholder 2"/>
          <p:cNvSpPr>
            <a:spLocks noGrp="1"/>
          </p:cNvSpPr>
          <p:nvPr>
            <p:ph idx="1"/>
          </p:nvPr>
        </p:nvSpPr>
        <p:spPr/>
        <p:txBody>
          <a:bodyPr/>
          <a:lstStyle/>
          <a:p>
            <a:r>
              <a:rPr lang="en-US" dirty="0"/>
              <a:t>Include:</a:t>
            </a:r>
          </a:p>
          <a:p>
            <a:pPr lvl="1"/>
            <a:r>
              <a:rPr lang="en-US" dirty="0"/>
              <a:t>electric</a:t>
            </a:r>
          </a:p>
          <a:p>
            <a:pPr lvl="1"/>
            <a:r>
              <a:rPr lang="en-US" dirty="0"/>
              <a:t>click</a:t>
            </a:r>
          </a:p>
          <a:p>
            <a:pPr lvl="1"/>
            <a:r>
              <a:rPr lang="en-US" dirty="0"/>
              <a:t>beam</a:t>
            </a:r>
          </a:p>
          <a:p>
            <a:pPr lvl="1"/>
            <a:r>
              <a:rPr lang="en-US" dirty="0"/>
              <a:t>plumber</a:t>
            </a:r>
          </a:p>
          <a:p>
            <a:pPr lvl="1"/>
            <a:r>
              <a:rPr lang="en-US" dirty="0"/>
              <a:t>hydraulic</a:t>
            </a:r>
          </a:p>
          <a:p>
            <a:pPr lvl="1"/>
            <a:r>
              <a:rPr lang="en-US" dirty="0"/>
              <a:t>deflecting beam</a:t>
            </a:r>
          </a:p>
          <a:p>
            <a:endParaRPr lang="en-US" dirty="0"/>
          </a:p>
        </p:txBody>
      </p:sp>
    </p:spTree>
    <p:extLst>
      <p:ext uri="{BB962C8B-B14F-4D97-AF65-F5344CB8AC3E}">
        <p14:creationId xmlns:p14="http://schemas.microsoft.com/office/powerpoint/2010/main" val="2443359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12961" y="2305208"/>
            <a:ext cx="8296529" cy="3798411"/>
          </a:xfrm>
          <a:prstGeom prst="rect">
            <a:avLst/>
          </a:prstGeom>
        </p:spPr>
      </p:pic>
    </p:spTree>
    <p:extLst>
      <p:ext uri="{BB962C8B-B14F-4D97-AF65-F5344CB8AC3E}">
        <p14:creationId xmlns:p14="http://schemas.microsoft.com/office/powerpoint/2010/main" val="1773752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a:t>
            </a:r>
            <a:endParaRPr lang="en-US" dirty="0"/>
          </a:p>
        </p:txBody>
      </p:sp>
      <p:sp>
        <p:nvSpPr>
          <p:cNvPr id="3" name="Content Placeholder 2"/>
          <p:cNvSpPr>
            <a:spLocks noGrp="1"/>
          </p:cNvSpPr>
          <p:nvPr>
            <p:ph idx="1"/>
          </p:nvPr>
        </p:nvSpPr>
        <p:spPr/>
        <p:txBody>
          <a:bodyPr/>
          <a:lstStyle/>
          <a:p>
            <a:pPr lvl="1"/>
            <a:r>
              <a:rPr lang="en-US" dirty="0"/>
              <a:t>checking periodically for wear or defective parts</a:t>
            </a:r>
          </a:p>
          <a:p>
            <a:pPr lvl="2"/>
            <a:r>
              <a:rPr lang="en-US" dirty="0"/>
              <a:t>the more the wrench is used the more wear it will have</a:t>
            </a:r>
          </a:p>
          <a:p>
            <a:pPr lvl="1"/>
            <a:r>
              <a:rPr lang="en-US" dirty="0"/>
              <a:t>keeping the wrench in a case to protect the tool from dust, grime and other hazards</a:t>
            </a:r>
          </a:p>
          <a:p>
            <a:pPr lvl="1"/>
            <a:r>
              <a:rPr lang="en-US" dirty="0"/>
              <a:t>keeping the wrench dry and clean</a:t>
            </a:r>
          </a:p>
          <a:p>
            <a:pPr lvl="1"/>
            <a:r>
              <a:rPr lang="en-US" dirty="0"/>
              <a:t>storing wrenches with a spring mechanism at the minimum setting when not in use</a:t>
            </a:r>
          </a:p>
          <a:p>
            <a:pPr lvl="2"/>
            <a:r>
              <a:rPr lang="en-US" dirty="0"/>
              <a:t>leaving wrenches on a high setting can distort the calibration causing inaccurate measurements</a:t>
            </a:r>
          </a:p>
          <a:p>
            <a:endParaRPr lang="en-US" dirty="0"/>
          </a:p>
        </p:txBody>
      </p:sp>
    </p:spTree>
    <p:extLst>
      <p:ext uri="{BB962C8B-B14F-4D97-AF65-F5344CB8AC3E}">
        <p14:creationId xmlns:p14="http://schemas.microsoft.com/office/powerpoint/2010/main" val="1300496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&amp; safety </a:t>
            </a:r>
            <a:endParaRPr lang="en-US" dirty="0"/>
          </a:p>
        </p:txBody>
      </p:sp>
      <p:sp>
        <p:nvSpPr>
          <p:cNvPr id="3" name="Content Placeholder 2"/>
          <p:cNvSpPr>
            <a:spLocks noGrp="1"/>
          </p:cNvSpPr>
          <p:nvPr>
            <p:ph idx="1"/>
          </p:nvPr>
        </p:nvSpPr>
        <p:spPr/>
        <p:txBody>
          <a:bodyPr/>
          <a:lstStyle/>
          <a:p>
            <a:pPr lvl="1"/>
            <a:r>
              <a:rPr lang="en-US" dirty="0"/>
              <a:t>reading all instructions</a:t>
            </a:r>
          </a:p>
          <a:p>
            <a:pPr lvl="2"/>
            <a:r>
              <a:rPr lang="en-US" dirty="0"/>
              <a:t>each torque wrench has different instructions for use, maintenance and service</a:t>
            </a:r>
          </a:p>
          <a:p>
            <a:endParaRPr lang="en-US" dirty="0"/>
          </a:p>
        </p:txBody>
      </p:sp>
    </p:spTree>
    <p:extLst>
      <p:ext uri="{BB962C8B-B14F-4D97-AF65-F5344CB8AC3E}">
        <p14:creationId xmlns:p14="http://schemas.microsoft.com/office/powerpoint/2010/main" val="2075354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plate </a:t>
            </a:r>
            <a:endParaRPr lang="en-US" dirty="0"/>
          </a:p>
        </p:txBody>
      </p:sp>
      <p:sp>
        <p:nvSpPr>
          <p:cNvPr id="3" name="Content Placeholder 2"/>
          <p:cNvSpPr>
            <a:spLocks noGrp="1"/>
          </p:cNvSpPr>
          <p:nvPr>
            <p:ph idx="1"/>
          </p:nvPr>
        </p:nvSpPr>
        <p:spPr/>
        <p:txBody>
          <a:bodyPr/>
          <a:lstStyle/>
          <a:p>
            <a:r>
              <a:rPr lang="en-US" dirty="0"/>
              <a:t>Is a solid, flat plate which is used for inspections, layout and setting up tools </a:t>
            </a:r>
          </a:p>
          <a:p>
            <a:r>
              <a:rPr lang="en-US" dirty="0"/>
              <a:t>Helps measure whether an object is flat, level or neither</a:t>
            </a:r>
          </a:p>
          <a:p>
            <a:pPr lvl="1"/>
            <a:r>
              <a:rPr lang="en-US" dirty="0"/>
              <a:t>for example, bends which are not obvious to the eye</a:t>
            </a:r>
          </a:p>
          <a:p>
            <a:endParaRPr lang="en-US" dirty="0"/>
          </a:p>
        </p:txBody>
      </p:sp>
    </p:spTree>
    <p:extLst>
      <p:ext uri="{BB962C8B-B14F-4D97-AF65-F5344CB8AC3E}">
        <p14:creationId xmlns:p14="http://schemas.microsoft.com/office/powerpoint/2010/main" val="2678831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plate </a:t>
            </a:r>
            <a:endParaRPr lang="en-US" dirty="0"/>
          </a:p>
        </p:txBody>
      </p:sp>
      <p:pic>
        <p:nvPicPr>
          <p:cNvPr id="4" name="Content Placeholder 3"/>
          <p:cNvPicPr>
            <a:picLocks noGrp="1" noChangeAspect="1"/>
          </p:cNvPicPr>
          <p:nvPr>
            <p:ph idx="1"/>
          </p:nvPr>
        </p:nvPicPr>
        <p:blipFill>
          <a:blip r:embed="rId2"/>
          <a:stretch>
            <a:fillRect/>
          </a:stretch>
        </p:blipFill>
        <p:spPr>
          <a:xfrm>
            <a:off x="5251450" y="922867"/>
            <a:ext cx="5081270" cy="5081270"/>
          </a:xfrm>
          <a:prstGeom prst="rect">
            <a:avLst/>
          </a:prstGeom>
        </p:spPr>
      </p:pic>
    </p:spTree>
    <p:extLst>
      <p:ext uri="{BB962C8B-B14F-4D97-AF65-F5344CB8AC3E}">
        <p14:creationId xmlns:p14="http://schemas.microsoft.com/office/powerpoint/2010/main" val="906999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a:t>
            </a:r>
            <a:endParaRPr lang="en-US" dirty="0"/>
          </a:p>
        </p:txBody>
      </p:sp>
      <p:sp>
        <p:nvSpPr>
          <p:cNvPr id="3" name="Content Placeholder 2"/>
          <p:cNvSpPr>
            <a:spLocks noGrp="1"/>
          </p:cNvSpPr>
          <p:nvPr>
            <p:ph idx="1"/>
          </p:nvPr>
        </p:nvSpPr>
        <p:spPr/>
        <p:txBody>
          <a:bodyPr/>
          <a:lstStyle/>
          <a:p>
            <a:pPr lvl="1"/>
            <a:r>
              <a:rPr lang="en-US" dirty="0"/>
              <a:t>cleaning after each use</a:t>
            </a:r>
          </a:p>
          <a:p>
            <a:pPr lvl="1"/>
            <a:r>
              <a:rPr lang="en-US" dirty="0"/>
              <a:t>repairing and calibrating according to the manufacturer’s manual</a:t>
            </a:r>
          </a:p>
          <a:p>
            <a:endParaRPr lang="en-US" dirty="0"/>
          </a:p>
        </p:txBody>
      </p:sp>
    </p:spTree>
    <p:extLst>
      <p:ext uri="{BB962C8B-B14F-4D97-AF65-F5344CB8AC3E}">
        <p14:creationId xmlns:p14="http://schemas.microsoft.com/office/powerpoint/2010/main" val="425182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 precision measuring tools</a:t>
            </a:r>
            <a:endParaRPr lang="en-US" dirty="0"/>
          </a:p>
        </p:txBody>
      </p:sp>
      <p:sp>
        <p:nvSpPr>
          <p:cNvPr id="3" name="Content Placeholder 2"/>
          <p:cNvSpPr>
            <a:spLocks noGrp="1"/>
          </p:cNvSpPr>
          <p:nvPr>
            <p:ph idx="1"/>
          </p:nvPr>
        </p:nvSpPr>
        <p:spPr/>
        <p:txBody>
          <a:bodyPr/>
          <a:lstStyle/>
          <a:p>
            <a:r>
              <a:rPr lang="en-US" dirty="0"/>
              <a:t>Include:</a:t>
            </a:r>
          </a:p>
          <a:p>
            <a:pPr lvl="1"/>
            <a:r>
              <a:rPr lang="en-US" dirty="0"/>
              <a:t>micrometers</a:t>
            </a:r>
          </a:p>
          <a:p>
            <a:pPr lvl="1"/>
            <a:r>
              <a:rPr lang="en-US" dirty="0"/>
              <a:t>telescoping gauge</a:t>
            </a:r>
          </a:p>
          <a:p>
            <a:pPr lvl="1"/>
            <a:r>
              <a:rPr lang="en-US" dirty="0"/>
              <a:t>small hole gauges</a:t>
            </a:r>
          </a:p>
          <a:p>
            <a:pPr lvl="1"/>
            <a:r>
              <a:rPr lang="en-US" dirty="0"/>
              <a:t>digital caliper</a:t>
            </a:r>
          </a:p>
          <a:p>
            <a:pPr lvl="1"/>
            <a:r>
              <a:rPr lang="en-US" dirty="0"/>
              <a:t>feeler gauges</a:t>
            </a:r>
          </a:p>
          <a:p>
            <a:pPr lvl="1"/>
            <a:r>
              <a:rPr lang="en-US" dirty="0"/>
              <a:t>dial indicator</a:t>
            </a:r>
          </a:p>
          <a:p>
            <a:pPr lvl="1"/>
            <a:r>
              <a:rPr lang="en-US" dirty="0"/>
              <a:t>surface plate</a:t>
            </a:r>
          </a:p>
          <a:p>
            <a:pPr lvl="1"/>
            <a:r>
              <a:rPr lang="en-US" dirty="0"/>
              <a:t>torque wrench</a:t>
            </a:r>
          </a:p>
          <a:p>
            <a:endParaRPr lang="en-US" dirty="0"/>
          </a:p>
        </p:txBody>
      </p:sp>
    </p:spTree>
    <p:extLst>
      <p:ext uri="{BB962C8B-B14F-4D97-AF65-F5344CB8AC3E}">
        <p14:creationId xmlns:p14="http://schemas.microsoft.com/office/powerpoint/2010/main" val="528897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&amp; safety </a:t>
            </a:r>
            <a:endParaRPr lang="en-US" dirty="0"/>
          </a:p>
        </p:txBody>
      </p:sp>
      <p:sp>
        <p:nvSpPr>
          <p:cNvPr id="3" name="Content Placeholder 2"/>
          <p:cNvSpPr>
            <a:spLocks noGrp="1"/>
          </p:cNvSpPr>
          <p:nvPr>
            <p:ph idx="1"/>
          </p:nvPr>
        </p:nvSpPr>
        <p:spPr/>
        <p:txBody>
          <a:bodyPr/>
          <a:lstStyle/>
          <a:p>
            <a:pPr lvl="1"/>
            <a:r>
              <a:rPr lang="en-US" dirty="0"/>
              <a:t>oiling the plate if it has not been used for an extended period of time</a:t>
            </a:r>
          </a:p>
          <a:p>
            <a:pPr lvl="2"/>
            <a:r>
              <a:rPr lang="en-US" dirty="0"/>
              <a:t>wiping the surface with a small amount of oil so it does not rust</a:t>
            </a:r>
          </a:p>
          <a:p>
            <a:pPr lvl="1"/>
            <a:r>
              <a:rPr lang="en-US" dirty="0"/>
              <a:t>never hammering or completing any other operations on the plate</a:t>
            </a:r>
          </a:p>
          <a:p>
            <a:pPr lvl="2"/>
            <a:r>
              <a:rPr lang="en-US" dirty="0"/>
              <a:t>could cause damage to the plate</a:t>
            </a:r>
          </a:p>
          <a:p>
            <a:endParaRPr lang="en-US" dirty="0"/>
          </a:p>
        </p:txBody>
      </p:sp>
    </p:spTree>
    <p:extLst>
      <p:ext uri="{BB962C8B-B14F-4D97-AF65-F5344CB8AC3E}">
        <p14:creationId xmlns:p14="http://schemas.microsoft.com/office/powerpoint/2010/main" val="62037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Micrometers </a:t>
            </a:r>
            <a:endParaRPr lang="en-US" dirty="0"/>
          </a:p>
        </p:txBody>
      </p:sp>
      <p:sp>
        <p:nvSpPr>
          <p:cNvPr id="3" name="Content Placeholder 2"/>
          <p:cNvSpPr>
            <a:spLocks noGrp="1"/>
          </p:cNvSpPr>
          <p:nvPr>
            <p:ph idx="1"/>
          </p:nvPr>
        </p:nvSpPr>
        <p:spPr/>
        <p:txBody>
          <a:bodyPr/>
          <a:lstStyle/>
          <a:p>
            <a:r>
              <a:rPr lang="en-US" dirty="0"/>
              <a:t>Are handheld devices used to measure the thickness of valve stems and other materials</a:t>
            </a:r>
          </a:p>
          <a:p>
            <a:pPr lvl="1"/>
            <a:r>
              <a:rPr lang="en-US" dirty="0"/>
              <a:t>down to one thousandth of an inch or to one ten thousandths of an inch</a:t>
            </a:r>
          </a:p>
          <a:p>
            <a:r>
              <a:rPr lang="en-US" dirty="0"/>
              <a:t>Consist of a C-shaped head and a rotating dial handle with measurements</a:t>
            </a:r>
          </a:p>
          <a:p>
            <a:r>
              <a:rPr lang="en-US" dirty="0"/>
              <a:t>Can be calibrated by a technician</a:t>
            </a:r>
          </a:p>
          <a:p>
            <a:r>
              <a:rPr lang="en-US" dirty="0"/>
              <a:t>Require following the manufacturer’s directions when using or calibrating</a:t>
            </a:r>
          </a:p>
          <a:p>
            <a:endParaRPr lang="en-US" dirty="0"/>
          </a:p>
        </p:txBody>
      </p:sp>
    </p:spTree>
    <p:extLst>
      <p:ext uri="{BB962C8B-B14F-4D97-AF65-F5344CB8AC3E}">
        <p14:creationId xmlns:p14="http://schemas.microsoft.com/office/powerpoint/2010/main" val="189160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micrometers</a:t>
            </a:r>
            <a:endParaRPr lang="en-US" dirty="0"/>
          </a:p>
        </p:txBody>
      </p:sp>
      <p:sp>
        <p:nvSpPr>
          <p:cNvPr id="3" name="Content Placeholder 2"/>
          <p:cNvSpPr>
            <a:spLocks noGrp="1"/>
          </p:cNvSpPr>
          <p:nvPr>
            <p:ph idx="1"/>
          </p:nvPr>
        </p:nvSpPr>
        <p:spPr/>
        <p:txBody>
          <a:bodyPr/>
          <a:lstStyle/>
          <a:p>
            <a:r>
              <a:rPr lang="en-US" dirty="0"/>
              <a:t>Precisely measure components in which tolerances are critical, including the following:</a:t>
            </a:r>
          </a:p>
          <a:p>
            <a:pPr lvl="1"/>
            <a:r>
              <a:rPr lang="en-US" dirty="0"/>
              <a:t>pistons</a:t>
            </a:r>
          </a:p>
          <a:p>
            <a:pPr lvl="1"/>
            <a:r>
              <a:rPr lang="en-US" dirty="0"/>
              <a:t>crankshafts</a:t>
            </a:r>
          </a:p>
          <a:p>
            <a:pPr lvl="1"/>
            <a:r>
              <a:rPr lang="en-US" dirty="0"/>
              <a:t>valve stems</a:t>
            </a:r>
          </a:p>
          <a:p>
            <a:pPr lvl="1"/>
            <a:r>
              <a:rPr lang="en-US" dirty="0"/>
              <a:t>cylinders</a:t>
            </a:r>
          </a:p>
          <a:p>
            <a:pPr lvl="1"/>
            <a:r>
              <a:rPr lang="en-US" dirty="0"/>
              <a:t>rings</a:t>
            </a:r>
          </a:p>
          <a:p>
            <a:pPr lvl="1"/>
            <a:r>
              <a:rPr lang="en-US" dirty="0"/>
              <a:t>other small engine components</a:t>
            </a:r>
          </a:p>
          <a:p>
            <a:endParaRPr lang="en-US" dirty="0"/>
          </a:p>
        </p:txBody>
      </p:sp>
    </p:spTree>
    <p:extLst>
      <p:ext uri="{BB962C8B-B14F-4D97-AF65-F5344CB8AC3E}">
        <p14:creationId xmlns:p14="http://schemas.microsoft.com/office/powerpoint/2010/main" val="176935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micrometers</a:t>
            </a:r>
            <a:endParaRPr lang="en-US" dirty="0"/>
          </a:p>
        </p:txBody>
      </p:sp>
      <p:sp>
        <p:nvSpPr>
          <p:cNvPr id="3" name="Content Placeholder 2"/>
          <p:cNvSpPr>
            <a:spLocks noGrp="1"/>
          </p:cNvSpPr>
          <p:nvPr>
            <p:ph idx="1"/>
          </p:nvPr>
        </p:nvSpPr>
        <p:spPr/>
        <p:txBody>
          <a:bodyPr/>
          <a:lstStyle/>
          <a:p>
            <a:r>
              <a:rPr lang="en-US" dirty="0" smtClean="0"/>
              <a:t>Types of micrometers include</a:t>
            </a:r>
            <a:r>
              <a:rPr lang="en-US" dirty="0"/>
              <a:t>:</a:t>
            </a:r>
          </a:p>
          <a:p>
            <a:pPr lvl="1"/>
            <a:r>
              <a:rPr lang="en-US" dirty="0"/>
              <a:t>outside micrometer</a:t>
            </a:r>
          </a:p>
          <a:p>
            <a:pPr lvl="2"/>
            <a:r>
              <a:rPr lang="en-US" dirty="0"/>
              <a:t>measures the outside diameter of round objects and the thickness of flat pieces</a:t>
            </a:r>
          </a:p>
          <a:p>
            <a:pPr lvl="1"/>
            <a:r>
              <a:rPr lang="en-US" dirty="0"/>
              <a:t>inside micrometer</a:t>
            </a:r>
          </a:p>
          <a:p>
            <a:pPr lvl="2"/>
            <a:r>
              <a:rPr lang="en-US" dirty="0"/>
              <a:t>measures the inside diameter of a cylinder or ring</a:t>
            </a:r>
          </a:p>
          <a:p>
            <a:pPr lvl="1"/>
            <a:r>
              <a:rPr lang="en-US" dirty="0"/>
              <a:t>depth micrometer</a:t>
            </a:r>
          </a:p>
          <a:p>
            <a:pPr lvl="2"/>
            <a:r>
              <a:rPr lang="en-US" dirty="0"/>
              <a:t>measures the depths of holes, grooves and slots</a:t>
            </a:r>
          </a:p>
          <a:p>
            <a:pPr lvl="1"/>
            <a:r>
              <a:rPr lang="en-US" dirty="0"/>
              <a:t>Vernier micrometer</a:t>
            </a:r>
          </a:p>
          <a:p>
            <a:pPr lvl="2"/>
            <a:r>
              <a:rPr lang="en-US" dirty="0"/>
              <a:t>measures more precisely than standard micrometers</a:t>
            </a:r>
          </a:p>
          <a:p>
            <a:endParaRPr lang="en-US" dirty="0"/>
          </a:p>
        </p:txBody>
      </p:sp>
    </p:spTree>
    <p:extLst>
      <p:ext uri="{BB962C8B-B14F-4D97-AF65-F5344CB8AC3E}">
        <p14:creationId xmlns:p14="http://schemas.microsoft.com/office/powerpoint/2010/main" val="979045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Outside Micrometer</a:t>
            </a:r>
            <a:endParaRPr lang="en-US" dirty="0"/>
          </a:p>
        </p:txBody>
      </p:sp>
      <p:pic>
        <p:nvPicPr>
          <p:cNvPr id="4" name="Content Placeholder 3"/>
          <p:cNvPicPr>
            <a:picLocks noGrp="1" noChangeAspect="1"/>
          </p:cNvPicPr>
          <p:nvPr>
            <p:ph idx="1"/>
          </p:nvPr>
        </p:nvPicPr>
        <p:blipFill>
          <a:blip r:embed="rId2"/>
          <a:stretch>
            <a:fillRect/>
          </a:stretch>
        </p:blipFill>
        <p:spPr>
          <a:xfrm>
            <a:off x="685801" y="2065867"/>
            <a:ext cx="6482951" cy="3649662"/>
          </a:xfrm>
          <a:prstGeom prst="rect">
            <a:avLst/>
          </a:prstGeom>
        </p:spPr>
      </p:pic>
      <p:pic>
        <p:nvPicPr>
          <p:cNvPr id="5" name="Picture 4"/>
          <p:cNvPicPr>
            <a:picLocks noChangeAspect="1"/>
          </p:cNvPicPr>
          <p:nvPr/>
        </p:nvPicPr>
        <p:blipFill>
          <a:blip r:embed="rId3"/>
          <a:stretch>
            <a:fillRect/>
          </a:stretch>
        </p:blipFill>
        <p:spPr>
          <a:xfrm>
            <a:off x="7312978" y="2697480"/>
            <a:ext cx="4723448" cy="1988820"/>
          </a:xfrm>
          <a:prstGeom prst="rect">
            <a:avLst/>
          </a:prstGeom>
        </p:spPr>
      </p:pic>
    </p:spTree>
    <p:extLst>
      <p:ext uri="{BB962C8B-B14F-4D97-AF65-F5344CB8AC3E}">
        <p14:creationId xmlns:p14="http://schemas.microsoft.com/office/powerpoint/2010/main" val="16652335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41</TotalTime>
  <Words>1524</Words>
  <Application>Microsoft Office PowerPoint</Application>
  <PresentationFormat>Widescreen</PresentationFormat>
  <Paragraphs>232</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Celestial</vt:lpstr>
      <vt:lpstr>Small Engine tool, parts &amp; Equipment</vt:lpstr>
      <vt:lpstr>ENGINE PRECISION MEASURING TOOLS </vt:lpstr>
      <vt:lpstr>Engine precision measuring tools </vt:lpstr>
      <vt:lpstr>PowerPoint Presentation</vt:lpstr>
      <vt:lpstr>Engine precision measuring tools</vt:lpstr>
      <vt:lpstr>Micrometers </vt:lpstr>
      <vt:lpstr>micrometers</vt:lpstr>
      <vt:lpstr>micrometers</vt:lpstr>
      <vt:lpstr>Outside Micrometer</vt:lpstr>
      <vt:lpstr>Parts of micrometer </vt:lpstr>
      <vt:lpstr>Micrometer units </vt:lpstr>
      <vt:lpstr>Reading a micrometer</vt:lpstr>
      <vt:lpstr>Reading a micrometer (1” standard)</vt:lpstr>
      <vt:lpstr>Examples </vt:lpstr>
      <vt:lpstr>Micrometer maintenance</vt:lpstr>
      <vt:lpstr>Micrometer Use &amp; safety </vt:lpstr>
      <vt:lpstr>Telescoping gauges </vt:lpstr>
      <vt:lpstr>Telescoping gauge </vt:lpstr>
      <vt:lpstr>Maintenance</vt:lpstr>
      <vt:lpstr>Use &amp; Safety </vt:lpstr>
      <vt:lpstr>Small hole gauges </vt:lpstr>
      <vt:lpstr>Small hole gauge </vt:lpstr>
      <vt:lpstr>Maintenance </vt:lpstr>
      <vt:lpstr>Proper Use &amp; safety </vt:lpstr>
      <vt:lpstr>Feeler gauges </vt:lpstr>
      <vt:lpstr>Feeler gauges </vt:lpstr>
      <vt:lpstr>Units </vt:lpstr>
      <vt:lpstr>Maintenance </vt:lpstr>
      <vt:lpstr>Proper use &amp; Safety </vt:lpstr>
      <vt:lpstr>Digital caliper </vt:lpstr>
      <vt:lpstr>Types of calipers </vt:lpstr>
      <vt:lpstr>Digital caliper </vt:lpstr>
      <vt:lpstr>Parts of caliper </vt:lpstr>
      <vt:lpstr>Maintenance </vt:lpstr>
      <vt:lpstr>Use &amp; safety </vt:lpstr>
      <vt:lpstr>Dial indicators </vt:lpstr>
      <vt:lpstr>Types of dial indicators </vt:lpstr>
      <vt:lpstr>Dial indicator </vt:lpstr>
      <vt:lpstr>Adjustments </vt:lpstr>
      <vt:lpstr>Maintenance </vt:lpstr>
      <vt:lpstr>Use &amp; safety </vt:lpstr>
      <vt:lpstr>Torque wrench </vt:lpstr>
      <vt:lpstr>Types of torque wrenches </vt:lpstr>
      <vt:lpstr>PowerPoint Presentation</vt:lpstr>
      <vt:lpstr>Maintenance </vt:lpstr>
      <vt:lpstr>Use &amp; safety </vt:lpstr>
      <vt:lpstr>Surface plate </vt:lpstr>
      <vt:lpstr>Surface plate </vt:lpstr>
      <vt:lpstr>Maintenance </vt:lpstr>
      <vt:lpstr>Use &amp; safety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Engine tool, parts &amp; Equipment</dc:title>
  <dc:creator>Dana Mills</dc:creator>
  <cp:lastModifiedBy>Dana Mills</cp:lastModifiedBy>
  <cp:revision>5</cp:revision>
  <dcterms:created xsi:type="dcterms:W3CDTF">2017-11-01T13:02:54Z</dcterms:created>
  <dcterms:modified xsi:type="dcterms:W3CDTF">2017-11-01T13:44:42Z</dcterms:modified>
</cp:coreProperties>
</file>